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AC800"/>
    <a:srgbClr val="D14905"/>
    <a:srgbClr val="990000"/>
    <a:srgbClr val="E51937"/>
    <a:srgbClr val="E318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38" d="100"/>
          <a:sy n="38" d="100"/>
        </p:scale>
        <p:origin x="4392" y="1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a:prstGeom prst="rect">
            <a:avLst/>
          </a:prstGeo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a:prstGeom prst="rect">
            <a:avLst/>
          </a:prstGeo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51083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763000"/>
            <a:ext cx="37856160" cy="208864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0765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269628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763000"/>
            <a:ext cx="378561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21918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57669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56894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47629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272912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82194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3682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61895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402F071-4CEB-4C77-AD69-85F6CD5A931C}"/>
              </a:ext>
            </a:extLst>
          </p:cNvPr>
          <p:cNvSpPr/>
          <p:nvPr userDrawn="1"/>
        </p:nvSpPr>
        <p:spPr>
          <a:xfrm>
            <a:off x="0" y="-1"/>
            <a:ext cx="12812358" cy="5507421"/>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7838F781-609A-4F66-8C44-1E68DF6B5518}"/>
              </a:ext>
            </a:extLst>
          </p:cNvPr>
          <p:cNvSpPr/>
          <p:nvPr userDrawn="1"/>
        </p:nvSpPr>
        <p:spPr>
          <a:xfrm>
            <a:off x="0" y="6415549"/>
            <a:ext cx="12812358" cy="265028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BB66A1C-AF70-4B8B-8073-BD07616AC503}"/>
              </a:ext>
            </a:extLst>
          </p:cNvPr>
          <p:cNvSpPr/>
          <p:nvPr userDrawn="1"/>
        </p:nvSpPr>
        <p:spPr>
          <a:xfrm>
            <a:off x="13716000" y="-1"/>
            <a:ext cx="30175200" cy="550742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FFB1622D-D418-42F3-83E4-5EE820872905}"/>
              </a:ext>
            </a:extLst>
          </p:cNvPr>
          <p:cNvGrpSpPr/>
          <p:nvPr userDrawn="1"/>
        </p:nvGrpSpPr>
        <p:grpSpPr>
          <a:xfrm>
            <a:off x="644629" y="3000713"/>
            <a:ext cx="11496571" cy="2593416"/>
            <a:chOff x="263629" y="2438400"/>
            <a:chExt cx="12816731" cy="2891220"/>
          </a:xfrm>
        </p:grpSpPr>
        <p:pic>
          <p:nvPicPr>
            <p:cNvPr id="10" name="Picture 9" descr="IMSEI">
              <a:extLst>
                <a:ext uri="{FF2B5EF4-FFF2-40B4-BE49-F238E27FC236}">
                  <a16:creationId xmlns:a16="http://schemas.microsoft.com/office/drawing/2014/main" id="{858AE1AF-8AF2-4751-836D-3544CAFB246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909739" y="2438400"/>
              <a:ext cx="11170621" cy="2891220"/>
            </a:xfrm>
            <a:prstGeom prst="rect">
              <a:avLst/>
            </a:prstGeom>
          </p:spPr>
        </p:pic>
        <p:pic>
          <p:nvPicPr>
            <p:cNvPr id="11" name="Picture 10" descr="NC State logo">
              <a:extLst>
                <a:ext uri="{FF2B5EF4-FFF2-40B4-BE49-F238E27FC236}">
                  <a16:creationId xmlns:a16="http://schemas.microsoft.com/office/drawing/2014/main" id="{BD0E7B68-AF3D-4B0A-9130-59609F69D4D9}"/>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63629" y="3898900"/>
              <a:ext cx="7031020" cy="1354520"/>
            </a:xfrm>
            <a:prstGeom prst="rect">
              <a:avLst/>
            </a:prstGeom>
          </p:spPr>
        </p:pic>
      </p:grpSp>
    </p:spTree>
    <p:extLst>
      <p:ext uri="{BB962C8B-B14F-4D97-AF65-F5344CB8AC3E}">
        <p14:creationId xmlns:p14="http://schemas.microsoft.com/office/powerpoint/2010/main" val="15714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B1DC4E-F50D-4A9A-93CE-1F194EB8CD71}"/>
              </a:ext>
            </a:extLst>
          </p:cNvPr>
          <p:cNvSpPr txBox="1"/>
          <p:nvPr/>
        </p:nvSpPr>
        <p:spPr>
          <a:xfrm>
            <a:off x="16383000" y="1064230"/>
            <a:ext cx="25730200" cy="1569660"/>
          </a:xfrm>
          <a:prstGeom prst="rect">
            <a:avLst/>
          </a:prstGeom>
          <a:noFill/>
        </p:spPr>
        <p:txBody>
          <a:bodyPr wrap="square" rtlCol="0">
            <a:spAutoFit/>
          </a:bodyPr>
          <a:lstStyle/>
          <a:p>
            <a:r>
              <a:rPr lang="en-US" sz="9600" b="1" dirty="0">
                <a:solidFill>
                  <a:schemeClr val="bg1"/>
                </a:solidFill>
                <a:latin typeface="Arial" panose="020B0604020202020204" pitchFamily="34" charset="0"/>
                <a:cs typeface="Arial" panose="020B0604020202020204" pitchFamily="34" charset="0"/>
              </a:rPr>
              <a:t>PROJECT TITLE</a:t>
            </a:r>
          </a:p>
        </p:txBody>
      </p:sp>
      <p:sp>
        <p:nvSpPr>
          <p:cNvPr id="5" name="TextBox 4">
            <a:extLst>
              <a:ext uri="{FF2B5EF4-FFF2-40B4-BE49-F238E27FC236}">
                <a16:creationId xmlns:a16="http://schemas.microsoft.com/office/drawing/2014/main" id="{8DB0FEE6-32CF-4600-AA7C-AB8F42CA9053}"/>
              </a:ext>
            </a:extLst>
          </p:cNvPr>
          <p:cNvSpPr txBox="1"/>
          <p:nvPr/>
        </p:nvSpPr>
        <p:spPr>
          <a:xfrm>
            <a:off x="16383000" y="3172430"/>
            <a:ext cx="25730200" cy="1200329"/>
          </a:xfrm>
          <a:prstGeom prst="rect">
            <a:avLst/>
          </a:prstGeom>
          <a:noFill/>
        </p:spPr>
        <p:txBody>
          <a:bodyPr wrap="square" rtlCol="0">
            <a:spAutoFit/>
          </a:bodyPr>
          <a:lstStyle/>
          <a:p>
            <a:r>
              <a:rPr lang="en-US" sz="7200" dirty="0">
                <a:solidFill>
                  <a:schemeClr val="bg1"/>
                </a:solidFill>
                <a:latin typeface="Arial" panose="020B0604020202020204" pitchFamily="34" charset="0"/>
                <a:cs typeface="Arial" panose="020B0604020202020204" pitchFamily="34" charset="0"/>
              </a:rPr>
              <a:t>Team Names</a:t>
            </a:r>
          </a:p>
        </p:txBody>
      </p:sp>
      <p:sp>
        <p:nvSpPr>
          <p:cNvPr id="6" name="TextBox 5">
            <a:extLst>
              <a:ext uri="{FF2B5EF4-FFF2-40B4-BE49-F238E27FC236}">
                <a16:creationId xmlns:a16="http://schemas.microsoft.com/office/drawing/2014/main" id="{9B1F9113-B20F-43BB-8706-4AA6610DF1E0}"/>
              </a:ext>
            </a:extLst>
          </p:cNvPr>
          <p:cNvSpPr txBox="1"/>
          <p:nvPr/>
        </p:nvSpPr>
        <p:spPr>
          <a:xfrm>
            <a:off x="780691" y="7815385"/>
            <a:ext cx="11019693" cy="830997"/>
          </a:xfrm>
          <a:prstGeom prst="rect">
            <a:avLst/>
          </a:prstGeom>
          <a:noFill/>
        </p:spPr>
        <p:txBody>
          <a:bodyPr wrap="square" rtlCol="0">
            <a:spAutoFit/>
          </a:bodyPr>
          <a:lstStyle/>
          <a:p>
            <a:pPr algn="ctr"/>
            <a:r>
              <a:rPr lang="en-US" sz="4800" dirty="0">
                <a:solidFill>
                  <a:srgbClr val="CC0000"/>
                </a:solidFill>
                <a:latin typeface="Arial" panose="020B0604020202020204" pitchFamily="34" charset="0"/>
                <a:cs typeface="Arial" panose="020B0604020202020204" pitchFamily="34" charset="0"/>
              </a:rPr>
              <a:t>[HEADING TYPE 1]</a:t>
            </a:r>
          </a:p>
        </p:txBody>
      </p:sp>
      <p:sp>
        <p:nvSpPr>
          <p:cNvPr id="7" name="TextBox 6" title="Heading - Type 2 Background">
            <a:extLst>
              <a:ext uri="{FF2B5EF4-FFF2-40B4-BE49-F238E27FC236}">
                <a16:creationId xmlns:a16="http://schemas.microsoft.com/office/drawing/2014/main" id="{1174E02B-2285-4128-9DBE-A4843E27990E}"/>
              </a:ext>
            </a:extLst>
          </p:cNvPr>
          <p:cNvSpPr txBox="1"/>
          <p:nvPr/>
        </p:nvSpPr>
        <p:spPr>
          <a:xfrm>
            <a:off x="1308230" y="9548774"/>
            <a:ext cx="9964615" cy="1292662"/>
          </a:xfrm>
          <a:prstGeom prst="rect">
            <a:avLst/>
          </a:prstGeom>
          <a:solidFill>
            <a:srgbClr val="CC0000"/>
          </a:solidFill>
          <a:ln>
            <a:noFill/>
          </a:ln>
        </p:spPr>
        <p:txBody>
          <a:bodyPr wrap="square" lIns="457200" tIns="228600" rIns="457200" bIns="228600" rtlCol="0">
            <a:spAutoFit/>
          </a:bodyPr>
          <a:lstStyle/>
          <a:p>
            <a:pPr algn="ctr"/>
            <a:r>
              <a:rPr lang="en-US" sz="5400" dirty="0">
                <a:solidFill>
                  <a:schemeClr val="bg1"/>
                </a:solidFill>
                <a:latin typeface="Arial" panose="020B0604020202020204" pitchFamily="34" charset="0"/>
                <a:cs typeface="Arial" panose="020B0604020202020204" pitchFamily="34" charset="0"/>
              </a:rPr>
              <a:t>[HEADING TYPE 2]</a:t>
            </a:r>
          </a:p>
        </p:txBody>
      </p:sp>
      <p:sp>
        <p:nvSpPr>
          <p:cNvPr id="8" name="TextBox 7">
            <a:extLst>
              <a:ext uri="{FF2B5EF4-FFF2-40B4-BE49-F238E27FC236}">
                <a16:creationId xmlns:a16="http://schemas.microsoft.com/office/drawing/2014/main" id="{572B7C6F-AD1E-44AC-9691-E11760F5CA99}"/>
              </a:ext>
            </a:extLst>
          </p:cNvPr>
          <p:cNvSpPr txBox="1"/>
          <p:nvPr/>
        </p:nvSpPr>
        <p:spPr>
          <a:xfrm>
            <a:off x="780691" y="11743828"/>
            <a:ext cx="11019693" cy="830997"/>
          </a:xfrm>
          <a:prstGeom prst="rect">
            <a:avLst/>
          </a:prstGeom>
          <a:noFill/>
        </p:spPr>
        <p:txBody>
          <a:bodyPr wrap="square" rtlCol="0">
            <a:spAutoFit/>
          </a:bodyPr>
          <a:lstStyle/>
          <a:p>
            <a:pPr algn="ctr"/>
            <a:r>
              <a:rPr lang="en-US" sz="4800" b="1" dirty="0">
                <a:solidFill>
                  <a:srgbClr val="666666"/>
                </a:solidFill>
                <a:latin typeface="Arial Black" panose="020B0A04020102020204" pitchFamily="34" charset="0"/>
                <a:cs typeface="Arial" panose="020B0604020202020204" pitchFamily="34" charset="0"/>
              </a:rPr>
              <a:t>[HEADING TYPE 3]</a:t>
            </a:r>
          </a:p>
        </p:txBody>
      </p:sp>
      <p:sp>
        <p:nvSpPr>
          <p:cNvPr id="9" name="TextBox 8" title="Heading - Type 4 Background">
            <a:extLst>
              <a:ext uri="{FF2B5EF4-FFF2-40B4-BE49-F238E27FC236}">
                <a16:creationId xmlns:a16="http://schemas.microsoft.com/office/drawing/2014/main" id="{7F022A9D-2124-4108-9D0C-A475E02E2B1E}"/>
              </a:ext>
            </a:extLst>
          </p:cNvPr>
          <p:cNvSpPr txBox="1"/>
          <p:nvPr/>
        </p:nvSpPr>
        <p:spPr>
          <a:xfrm>
            <a:off x="1308230" y="13477216"/>
            <a:ext cx="9964615" cy="1292662"/>
          </a:xfrm>
          <a:prstGeom prst="rect">
            <a:avLst/>
          </a:prstGeom>
          <a:solidFill>
            <a:srgbClr val="666666"/>
          </a:solidFill>
        </p:spPr>
        <p:txBody>
          <a:bodyPr wrap="square" lIns="457200" tIns="228600" rIns="457200" bIns="228600" rtlCol="0">
            <a:spAutoFit/>
          </a:bodyPr>
          <a:lstStyle/>
          <a:p>
            <a:pPr algn="ctr"/>
            <a:r>
              <a:rPr lang="en-US" sz="5400" b="1" dirty="0">
                <a:solidFill>
                  <a:schemeClr val="bg1"/>
                </a:solidFill>
                <a:latin typeface="Arial Black" panose="020B0A04020102020204" pitchFamily="34" charset="0"/>
                <a:cs typeface="Arial" panose="020B0604020202020204" pitchFamily="34" charset="0"/>
              </a:rPr>
              <a:t>[HEADING TYPE 4]</a:t>
            </a:r>
          </a:p>
        </p:txBody>
      </p:sp>
      <p:sp>
        <p:nvSpPr>
          <p:cNvPr id="10" name="TextBox 9">
            <a:extLst>
              <a:ext uri="{FF2B5EF4-FFF2-40B4-BE49-F238E27FC236}">
                <a16:creationId xmlns:a16="http://schemas.microsoft.com/office/drawing/2014/main" id="{24E53FCD-F590-401E-A926-A19C732C7B8D}"/>
              </a:ext>
            </a:extLst>
          </p:cNvPr>
          <p:cNvSpPr txBox="1"/>
          <p:nvPr/>
        </p:nvSpPr>
        <p:spPr>
          <a:xfrm>
            <a:off x="780691" y="16459200"/>
            <a:ext cx="11019693" cy="6247864"/>
          </a:xfrm>
          <a:prstGeom prst="rect">
            <a:avLst/>
          </a:prstGeom>
          <a:noFill/>
        </p:spPr>
        <p:txBody>
          <a:bodyPr wrap="square" rtlCol="0">
            <a:spAutoFit/>
          </a:bodyPr>
          <a:lstStyle/>
          <a:p>
            <a:pPr>
              <a:spcAft>
                <a:spcPts val="1200"/>
              </a:spcAft>
            </a:pPr>
            <a:r>
              <a:rPr lang="en-US" sz="4000" b="1" dirty="0">
                <a:latin typeface="Arial" panose="020B0604020202020204" pitchFamily="34" charset="0"/>
                <a:cs typeface="Arial" panose="020B0604020202020204" pitchFamily="34" charset="0"/>
              </a:rPr>
              <a:t>RECOMMENDED SANS SERIF FONT: ARIAL</a:t>
            </a:r>
          </a:p>
          <a:p>
            <a:pPr>
              <a:spcAft>
                <a:spcPts val="1200"/>
              </a:spcAft>
            </a:pPr>
            <a:r>
              <a:rPr lang="en-US" sz="32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Avoid using two similar sans serif fonts together because </a:t>
            </a:r>
            <a:r>
              <a:rPr lang="en-US" sz="3200" b="0" i="0" dirty="0">
                <a:solidFill>
                  <a:srgbClr val="202124"/>
                </a:solidFill>
                <a:effectLst/>
                <a:latin typeface="Roboto" panose="02000000000000000000" pitchFamily="2" charset="0"/>
              </a:rPr>
              <a:t>they look almost the same </a:t>
            </a:r>
            <a:r>
              <a:rPr lang="en-US" sz="3200" dirty="0">
                <a:latin typeface="Arial" panose="020B0604020202020204" pitchFamily="34" charset="0"/>
                <a:cs typeface="Arial" panose="020B0604020202020204" pitchFamily="34" charset="0"/>
              </a:rPr>
              <a:t>and cause “visual conflict”</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Use size, font weight and color to create contrast between different text blocks</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1" name="TextBox 10">
            <a:extLst>
              <a:ext uri="{FF2B5EF4-FFF2-40B4-BE49-F238E27FC236}">
                <a16:creationId xmlns:a16="http://schemas.microsoft.com/office/drawing/2014/main" id="{57FF68ED-D4CB-4FD5-B193-E49A9690A041}"/>
              </a:ext>
            </a:extLst>
          </p:cNvPr>
          <p:cNvSpPr txBox="1"/>
          <p:nvPr/>
        </p:nvSpPr>
        <p:spPr>
          <a:xfrm>
            <a:off x="780691" y="23166427"/>
            <a:ext cx="11019693" cy="8002191"/>
          </a:xfrm>
          <a:prstGeom prst="rect">
            <a:avLst/>
          </a:prstGeom>
          <a:noFill/>
        </p:spPr>
        <p:txBody>
          <a:bodyPr wrap="square" rtlCol="0">
            <a:spAutoFit/>
          </a:bodyPr>
          <a:lstStyle/>
          <a:p>
            <a:pPr>
              <a:spcAft>
                <a:spcPts val="1200"/>
              </a:spcAft>
            </a:pPr>
            <a:r>
              <a:rPr lang="en-US" sz="4000" b="1" dirty="0">
                <a:latin typeface="Georgia" panose="02040502050405020303" pitchFamily="18" charset="0"/>
                <a:cs typeface="Arial" panose="020B0604020202020204" pitchFamily="34" charset="0"/>
              </a:rPr>
              <a:t>RECOMMENDED SERIF FONT: GEORGIA</a:t>
            </a:r>
          </a:p>
          <a:p>
            <a:pPr>
              <a:spcAft>
                <a:spcPts val="1200"/>
              </a:spcAft>
            </a:pPr>
            <a:r>
              <a:rPr lang="en-US" sz="3200" dirty="0">
                <a:latin typeface="Georgia" panose="02040502050405020303" pitchFamily="18" charset="0"/>
                <a:cs typeface="Arial" panose="020B0604020202020204" pitchFamily="34" charset="0"/>
              </a:rPr>
              <a:t>A serif font (has the little squigglies) is best for paragraph or large blocks of text.</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Try and avoid going below 28pt font if you want the viewer to be able to read your poster from 3ft away</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Make sure that to add extra space between blocks of text to visually group them</a:t>
            </a:r>
          </a:p>
          <a:p>
            <a:pPr marL="914400" lvl="1" indent="-457200">
              <a:spcAft>
                <a:spcPts val="1200"/>
              </a:spcAft>
              <a:buFont typeface="Arial" panose="020B0604020202020204" pitchFamily="34" charset="0"/>
              <a:buChar char="•"/>
            </a:pPr>
            <a:r>
              <a:rPr lang="en-US" sz="3200" b="1" dirty="0">
                <a:latin typeface="Georgia" panose="02040502050405020303" pitchFamily="18" charset="0"/>
                <a:cs typeface="Arial" panose="020B0604020202020204" pitchFamily="34" charset="0"/>
              </a:rPr>
              <a:t>ALIGNMENT!</a:t>
            </a:r>
            <a:r>
              <a:rPr lang="en-US" sz="32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2" name="Rectangle 11" title="Wolfpack Red Color Swatch">
            <a:extLst>
              <a:ext uri="{FF2B5EF4-FFF2-40B4-BE49-F238E27FC236}">
                <a16:creationId xmlns:a16="http://schemas.microsoft.com/office/drawing/2014/main" id="{04DA6357-9541-4AE9-BB7B-36DB609A372E}"/>
              </a:ext>
            </a:extLst>
          </p:cNvPr>
          <p:cNvSpPr/>
          <p:nvPr/>
        </p:nvSpPr>
        <p:spPr>
          <a:xfrm>
            <a:off x="17099568" y="8184226"/>
            <a:ext cx="2377880" cy="237788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9947A6A-CCD0-4402-AFA5-0D10415BFABB}"/>
              </a:ext>
            </a:extLst>
          </p:cNvPr>
          <p:cNvSpPr txBox="1"/>
          <p:nvPr/>
        </p:nvSpPr>
        <p:spPr>
          <a:xfrm>
            <a:off x="17099568" y="106356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Red</a:t>
            </a:r>
          </a:p>
          <a:p>
            <a:r>
              <a:rPr lang="en-US" dirty="0">
                <a:latin typeface="Arial" panose="020B0604020202020204" pitchFamily="34" charset="0"/>
                <a:cs typeface="Arial" panose="020B0604020202020204" pitchFamily="34" charset="0"/>
              </a:rPr>
              <a:t>RGB 204 0 0</a:t>
            </a:r>
          </a:p>
          <a:p>
            <a:r>
              <a:rPr lang="en-US" dirty="0">
                <a:latin typeface="Arial" panose="020B0604020202020204" pitchFamily="34" charset="0"/>
                <a:cs typeface="Arial" panose="020B0604020202020204" pitchFamily="34" charset="0"/>
              </a:rPr>
              <a:t>HEX #CC0000</a:t>
            </a:r>
          </a:p>
        </p:txBody>
      </p:sp>
      <p:sp>
        <p:nvSpPr>
          <p:cNvPr id="14" name="Rectangle 13" title="Wolfpack White Color Swatch">
            <a:extLst>
              <a:ext uri="{FF2B5EF4-FFF2-40B4-BE49-F238E27FC236}">
                <a16:creationId xmlns:a16="http://schemas.microsoft.com/office/drawing/2014/main" id="{C5F3AE88-96BB-4D8E-B355-CAFDB488BB0E}"/>
              </a:ext>
            </a:extLst>
          </p:cNvPr>
          <p:cNvSpPr/>
          <p:nvPr/>
        </p:nvSpPr>
        <p:spPr>
          <a:xfrm>
            <a:off x="20129423" y="8184226"/>
            <a:ext cx="2377880" cy="2377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C81DF61-1D99-4618-86EB-C1FCA271784E}"/>
              </a:ext>
            </a:extLst>
          </p:cNvPr>
          <p:cNvSpPr txBox="1"/>
          <p:nvPr/>
        </p:nvSpPr>
        <p:spPr>
          <a:xfrm>
            <a:off x="20129423" y="1064578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White</a:t>
            </a:r>
          </a:p>
          <a:p>
            <a:r>
              <a:rPr lang="en-US" dirty="0">
                <a:latin typeface="Arial" panose="020B0604020202020204" pitchFamily="34" charset="0"/>
                <a:cs typeface="Arial" panose="020B0604020202020204" pitchFamily="34" charset="0"/>
              </a:rPr>
              <a:t>RGB 255 255 255</a:t>
            </a:r>
          </a:p>
          <a:p>
            <a:r>
              <a:rPr lang="en-US" dirty="0">
                <a:latin typeface="Arial" panose="020B0604020202020204" pitchFamily="34" charset="0"/>
                <a:cs typeface="Arial" panose="020B0604020202020204" pitchFamily="34" charset="0"/>
              </a:rPr>
              <a:t>HEX #FFFFFF</a:t>
            </a:r>
          </a:p>
        </p:txBody>
      </p:sp>
      <p:sp>
        <p:nvSpPr>
          <p:cNvPr id="16" name="Rectangle 15" title="Wolfpack Black Color Swatch">
            <a:extLst>
              <a:ext uri="{FF2B5EF4-FFF2-40B4-BE49-F238E27FC236}">
                <a16:creationId xmlns:a16="http://schemas.microsoft.com/office/drawing/2014/main" id="{C42340C8-54E8-4C66-BC70-89122ED0CFD7}"/>
              </a:ext>
            </a:extLst>
          </p:cNvPr>
          <p:cNvSpPr/>
          <p:nvPr/>
        </p:nvSpPr>
        <p:spPr>
          <a:xfrm>
            <a:off x="23147816" y="8184226"/>
            <a:ext cx="2377880" cy="2377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C4577A7-1AB9-427B-AFFF-88886EF0463B}"/>
              </a:ext>
            </a:extLst>
          </p:cNvPr>
          <p:cNvSpPr txBox="1"/>
          <p:nvPr/>
        </p:nvSpPr>
        <p:spPr>
          <a:xfrm>
            <a:off x="23147816" y="10631515"/>
            <a:ext cx="234522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Black</a:t>
            </a:r>
          </a:p>
          <a:p>
            <a:r>
              <a:rPr lang="en-US" dirty="0">
                <a:latin typeface="Arial" panose="020B0604020202020204" pitchFamily="34" charset="0"/>
                <a:cs typeface="Arial" panose="020B0604020202020204" pitchFamily="34" charset="0"/>
              </a:rPr>
              <a:t>RGB 0 0 0</a:t>
            </a:r>
          </a:p>
          <a:p>
            <a:r>
              <a:rPr lang="en-US" dirty="0">
                <a:latin typeface="Arial" panose="020B0604020202020204" pitchFamily="34" charset="0"/>
                <a:cs typeface="Arial" panose="020B0604020202020204" pitchFamily="34" charset="0"/>
              </a:rPr>
              <a:t>HEX #000000</a:t>
            </a:r>
          </a:p>
        </p:txBody>
      </p:sp>
      <p:sp>
        <p:nvSpPr>
          <p:cNvPr id="18" name="Rectangle 17" title="Reynolds Red Color Swatch">
            <a:extLst>
              <a:ext uri="{FF2B5EF4-FFF2-40B4-BE49-F238E27FC236}">
                <a16:creationId xmlns:a16="http://schemas.microsoft.com/office/drawing/2014/main" id="{AF418FBA-B212-4F81-8A3D-95575A6C6728}"/>
              </a:ext>
            </a:extLst>
          </p:cNvPr>
          <p:cNvSpPr/>
          <p:nvPr/>
        </p:nvSpPr>
        <p:spPr>
          <a:xfrm>
            <a:off x="17099568" y="16041110"/>
            <a:ext cx="2377880" cy="237788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4766C921-EB11-4538-B6FA-BCB09C78C4E6}"/>
              </a:ext>
            </a:extLst>
          </p:cNvPr>
          <p:cNvSpPr txBox="1"/>
          <p:nvPr/>
        </p:nvSpPr>
        <p:spPr>
          <a:xfrm>
            <a:off x="17099568" y="18493718"/>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Reynolds Red</a:t>
            </a:r>
          </a:p>
          <a:p>
            <a:r>
              <a:rPr lang="en-US" dirty="0">
                <a:latin typeface="Arial" panose="020B0604020202020204" pitchFamily="34" charset="0"/>
                <a:cs typeface="Arial" panose="020B0604020202020204" pitchFamily="34" charset="0"/>
              </a:rPr>
              <a:t>RGB 153 0 0</a:t>
            </a:r>
          </a:p>
          <a:p>
            <a:r>
              <a:rPr lang="en-US" dirty="0">
                <a:latin typeface="Arial" panose="020B0604020202020204" pitchFamily="34" charset="0"/>
                <a:cs typeface="Arial" panose="020B0604020202020204" pitchFamily="34" charset="0"/>
              </a:rPr>
              <a:t>HEX #990000</a:t>
            </a:r>
          </a:p>
        </p:txBody>
      </p:sp>
      <p:sp>
        <p:nvSpPr>
          <p:cNvPr id="20" name="Rectangle 19" title="Pyroman Flame Color Swatch">
            <a:extLst>
              <a:ext uri="{FF2B5EF4-FFF2-40B4-BE49-F238E27FC236}">
                <a16:creationId xmlns:a16="http://schemas.microsoft.com/office/drawing/2014/main" id="{76757D23-F03E-4374-A23E-C0AB56D0BA4E}"/>
              </a:ext>
            </a:extLst>
          </p:cNvPr>
          <p:cNvSpPr/>
          <p:nvPr/>
        </p:nvSpPr>
        <p:spPr>
          <a:xfrm>
            <a:off x="20129423" y="16041110"/>
            <a:ext cx="2377880" cy="2377880"/>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1517DA43-EC17-45E0-9DBB-0CFB4DB154B2}"/>
              </a:ext>
            </a:extLst>
          </p:cNvPr>
          <p:cNvSpPr txBox="1"/>
          <p:nvPr/>
        </p:nvSpPr>
        <p:spPr>
          <a:xfrm>
            <a:off x="20129423" y="18503878"/>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Pyroman Flame</a:t>
            </a:r>
          </a:p>
          <a:p>
            <a:r>
              <a:rPr lang="en-US" dirty="0">
                <a:latin typeface="Arial" panose="020B0604020202020204" pitchFamily="34" charset="0"/>
                <a:cs typeface="Arial" panose="020B0604020202020204" pitchFamily="34" charset="0"/>
              </a:rPr>
              <a:t>RGB 209 73 5</a:t>
            </a:r>
          </a:p>
          <a:p>
            <a:r>
              <a:rPr lang="en-US" dirty="0">
                <a:latin typeface="Arial" panose="020B0604020202020204" pitchFamily="34" charset="0"/>
                <a:cs typeface="Arial" panose="020B0604020202020204" pitchFamily="34" charset="0"/>
              </a:rPr>
              <a:t>HEX #D14905</a:t>
            </a:r>
          </a:p>
        </p:txBody>
      </p:sp>
      <p:sp>
        <p:nvSpPr>
          <p:cNvPr id="22" name="Rectangle 21" title="Hunt Yellow Color Swatch">
            <a:extLst>
              <a:ext uri="{FF2B5EF4-FFF2-40B4-BE49-F238E27FC236}">
                <a16:creationId xmlns:a16="http://schemas.microsoft.com/office/drawing/2014/main" id="{26A5FDC1-3463-4B16-838A-47797F28A7C4}"/>
              </a:ext>
            </a:extLst>
          </p:cNvPr>
          <p:cNvSpPr/>
          <p:nvPr/>
        </p:nvSpPr>
        <p:spPr>
          <a:xfrm>
            <a:off x="23147816" y="16041110"/>
            <a:ext cx="2377880" cy="2377880"/>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2BD0A672-E11A-4AA1-BECD-A463A8D3670F}"/>
              </a:ext>
            </a:extLst>
          </p:cNvPr>
          <p:cNvSpPr txBox="1"/>
          <p:nvPr/>
        </p:nvSpPr>
        <p:spPr>
          <a:xfrm>
            <a:off x="23147816" y="18502670"/>
            <a:ext cx="2366418"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Hunt Yellow</a:t>
            </a:r>
          </a:p>
          <a:p>
            <a:r>
              <a:rPr lang="en-US" dirty="0">
                <a:latin typeface="Arial" panose="020B0604020202020204" pitchFamily="34" charset="0"/>
                <a:cs typeface="Arial" panose="020B0604020202020204" pitchFamily="34" charset="0"/>
              </a:rPr>
              <a:t>RGB 250 200 0</a:t>
            </a:r>
          </a:p>
          <a:p>
            <a:r>
              <a:rPr lang="en-US" dirty="0">
                <a:latin typeface="Arial" panose="020B0604020202020204" pitchFamily="34" charset="0"/>
                <a:cs typeface="Arial" panose="020B0604020202020204" pitchFamily="34" charset="0"/>
              </a:rPr>
              <a:t>HEX #FAC800</a:t>
            </a:r>
          </a:p>
        </p:txBody>
      </p:sp>
      <p:sp>
        <p:nvSpPr>
          <p:cNvPr id="24" name="Rectangle 23" title="Genomic Green Color Swatch">
            <a:extLst>
              <a:ext uri="{FF2B5EF4-FFF2-40B4-BE49-F238E27FC236}">
                <a16:creationId xmlns:a16="http://schemas.microsoft.com/office/drawing/2014/main" id="{CE165BD9-05AF-4CF1-A2C8-AC63A6707D26}"/>
              </a:ext>
            </a:extLst>
          </p:cNvPr>
          <p:cNvSpPr/>
          <p:nvPr/>
        </p:nvSpPr>
        <p:spPr>
          <a:xfrm>
            <a:off x="17099568" y="19890189"/>
            <a:ext cx="2377880" cy="2377880"/>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7CEAFF-2935-4413-9579-D89DB28992E0}"/>
              </a:ext>
            </a:extLst>
          </p:cNvPr>
          <p:cNvSpPr txBox="1"/>
          <p:nvPr/>
        </p:nvSpPr>
        <p:spPr>
          <a:xfrm>
            <a:off x="17099568" y="22354652"/>
            <a:ext cx="236315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Genomic Green</a:t>
            </a:r>
          </a:p>
          <a:p>
            <a:r>
              <a:rPr lang="en-US" dirty="0">
                <a:latin typeface="Arial" panose="020B0604020202020204" pitchFamily="34" charset="0"/>
                <a:cs typeface="Arial" panose="020B0604020202020204" pitchFamily="34" charset="0"/>
              </a:rPr>
              <a:t>RGB 111 125 28</a:t>
            </a:r>
          </a:p>
          <a:p>
            <a:r>
              <a:rPr lang="en-US" dirty="0">
                <a:latin typeface="Arial" panose="020B0604020202020204" pitchFamily="34" charset="0"/>
                <a:cs typeface="Arial" panose="020B0604020202020204" pitchFamily="34" charset="0"/>
              </a:rPr>
              <a:t>HEX #6F7D1C</a:t>
            </a:r>
          </a:p>
        </p:txBody>
      </p:sp>
      <p:sp>
        <p:nvSpPr>
          <p:cNvPr id="26" name="Rectangle 25" title="Carmichael Aqua Color Swatch">
            <a:extLst>
              <a:ext uri="{FF2B5EF4-FFF2-40B4-BE49-F238E27FC236}">
                <a16:creationId xmlns:a16="http://schemas.microsoft.com/office/drawing/2014/main" id="{FF7D04A8-3108-4F2F-B9A5-94EFE245DA55}"/>
              </a:ext>
            </a:extLst>
          </p:cNvPr>
          <p:cNvSpPr/>
          <p:nvPr/>
        </p:nvSpPr>
        <p:spPr>
          <a:xfrm>
            <a:off x="20126221" y="19890189"/>
            <a:ext cx="2377880" cy="2377880"/>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B1836D6-252D-4451-BA58-2F4B91133154}"/>
              </a:ext>
            </a:extLst>
          </p:cNvPr>
          <p:cNvSpPr txBox="1"/>
          <p:nvPr/>
        </p:nvSpPr>
        <p:spPr>
          <a:xfrm>
            <a:off x="20126221" y="22351749"/>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Carmichael Aqua</a:t>
            </a:r>
          </a:p>
          <a:p>
            <a:r>
              <a:rPr lang="en-US" dirty="0">
                <a:latin typeface="Arial" panose="020B0604020202020204" pitchFamily="34" charset="0"/>
                <a:cs typeface="Arial" panose="020B0604020202020204" pitchFamily="34" charset="0"/>
              </a:rPr>
              <a:t>RGB 0 132 115</a:t>
            </a:r>
          </a:p>
          <a:p>
            <a:r>
              <a:rPr lang="en-US" dirty="0">
                <a:latin typeface="Arial" panose="020B0604020202020204" pitchFamily="34" charset="0"/>
                <a:cs typeface="Arial" panose="020B0604020202020204" pitchFamily="34" charset="0"/>
              </a:rPr>
              <a:t>HEX #008473</a:t>
            </a:r>
          </a:p>
        </p:txBody>
      </p:sp>
      <p:sp>
        <p:nvSpPr>
          <p:cNvPr id="28" name="Rectangle 27" title="Bio-indigo Color Swatch">
            <a:extLst>
              <a:ext uri="{FF2B5EF4-FFF2-40B4-BE49-F238E27FC236}">
                <a16:creationId xmlns:a16="http://schemas.microsoft.com/office/drawing/2014/main" id="{E9AF22D9-CD26-4288-ABBF-1D4D65B7DBBA}"/>
              </a:ext>
            </a:extLst>
          </p:cNvPr>
          <p:cNvSpPr/>
          <p:nvPr/>
        </p:nvSpPr>
        <p:spPr>
          <a:xfrm>
            <a:off x="26133679" y="19890189"/>
            <a:ext cx="2377880" cy="2377880"/>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E506C2CD-EEFF-4686-8C15-0C269AFAD9D1}"/>
              </a:ext>
            </a:extLst>
          </p:cNvPr>
          <p:cNvSpPr txBox="1"/>
          <p:nvPr/>
        </p:nvSpPr>
        <p:spPr>
          <a:xfrm>
            <a:off x="26133679" y="22337478"/>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Bio-Indigo</a:t>
            </a:r>
          </a:p>
          <a:p>
            <a:r>
              <a:rPr lang="en-US" dirty="0">
                <a:latin typeface="Arial" panose="020B0604020202020204" pitchFamily="34" charset="0"/>
                <a:cs typeface="Arial" panose="020B0604020202020204" pitchFamily="34" charset="0"/>
              </a:rPr>
              <a:t>RGB 65	86 161</a:t>
            </a:r>
          </a:p>
          <a:p>
            <a:r>
              <a:rPr lang="en-US" dirty="0">
                <a:latin typeface="Arial" panose="020B0604020202020204" pitchFamily="34" charset="0"/>
                <a:cs typeface="Arial" panose="020B0604020202020204" pitchFamily="34" charset="0"/>
              </a:rPr>
              <a:t>HEX #4156A1</a:t>
            </a:r>
          </a:p>
        </p:txBody>
      </p:sp>
      <p:sp>
        <p:nvSpPr>
          <p:cNvPr id="30" name="TextBox 29">
            <a:extLst>
              <a:ext uri="{FF2B5EF4-FFF2-40B4-BE49-F238E27FC236}">
                <a16:creationId xmlns:a16="http://schemas.microsoft.com/office/drawing/2014/main" id="{BD85936C-F29F-41DB-A9E6-50EE658E5353}"/>
              </a:ext>
            </a:extLst>
          </p:cNvPr>
          <p:cNvSpPr txBox="1"/>
          <p:nvPr/>
        </p:nvSpPr>
        <p:spPr>
          <a:xfrm>
            <a:off x="23129950" y="22337478"/>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Innovation Blue</a:t>
            </a:r>
          </a:p>
          <a:p>
            <a:r>
              <a:rPr lang="en-US" dirty="0">
                <a:latin typeface="Arial" panose="020B0604020202020204" pitchFamily="34" charset="0"/>
                <a:cs typeface="Arial" panose="020B0604020202020204" pitchFamily="34" charset="0"/>
              </a:rPr>
              <a:t>RGB 66 126 147</a:t>
            </a:r>
          </a:p>
          <a:p>
            <a:r>
              <a:rPr lang="en-US" dirty="0">
                <a:latin typeface="Arial" panose="020B0604020202020204" pitchFamily="34" charset="0"/>
                <a:cs typeface="Arial" panose="020B0604020202020204" pitchFamily="34" charset="0"/>
              </a:rPr>
              <a:t>HEX #427E93</a:t>
            </a:r>
          </a:p>
        </p:txBody>
      </p:sp>
      <p:sp>
        <p:nvSpPr>
          <p:cNvPr id="31" name="Rectangle 30" title="Innovation Blue Color Swatch">
            <a:extLst>
              <a:ext uri="{FF2B5EF4-FFF2-40B4-BE49-F238E27FC236}">
                <a16:creationId xmlns:a16="http://schemas.microsoft.com/office/drawing/2014/main" id="{6D0975C8-CAA0-4F27-96B3-0597FAE6D750}"/>
              </a:ext>
            </a:extLst>
          </p:cNvPr>
          <p:cNvSpPr/>
          <p:nvPr/>
        </p:nvSpPr>
        <p:spPr>
          <a:xfrm>
            <a:off x="23129950" y="19890189"/>
            <a:ext cx="2377880" cy="2377880"/>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title="10% Gray Color Swatch">
            <a:extLst>
              <a:ext uri="{FF2B5EF4-FFF2-40B4-BE49-F238E27FC236}">
                <a16:creationId xmlns:a16="http://schemas.microsoft.com/office/drawing/2014/main" id="{5D8F7CFD-6FC7-486B-B848-D221ED860852}"/>
              </a:ext>
            </a:extLst>
          </p:cNvPr>
          <p:cNvSpPr/>
          <p:nvPr/>
        </p:nvSpPr>
        <p:spPr>
          <a:xfrm>
            <a:off x="17099568" y="12112668"/>
            <a:ext cx="2377880" cy="237788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EEA7A79-1343-485E-A63E-31567282794B}"/>
              </a:ext>
            </a:extLst>
          </p:cNvPr>
          <p:cNvSpPr txBox="1"/>
          <p:nvPr/>
        </p:nvSpPr>
        <p:spPr>
          <a:xfrm>
            <a:off x="17099568" y="14578339"/>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10% Gray</a:t>
            </a:r>
          </a:p>
          <a:p>
            <a:r>
              <a:rPr lang="en-US" dirty="0">
                <a:latin typeface="Arial" panose="020B0604020202020204" pitchFamily="34" charset="0"/>
                <a:cs typeface="Arial" panose="020B0604020202020204" pitchFamily="34" charset="0"/>
              </a:rPr>
              <a:t>RGB 242 242 242</a:t>
            </a:r>
          </a:p>
          <a:p>
            <a:r>
              <a:rPr lang="en-US" dirty="0">
                <a:latin typeface="Arial" panose="020B0604020202020204" pitchFamily="34" charset="0"/>
                <a:cs typeface="Arial" panose="020B0604020202020204" pitchFamily="34" charset="0"/>
              </a:rPr>
              <a:t>HEX #F2F2F2</a:t>
            </a:r>
          </a:p>
        </p:txBody>
      </p:sp>
      <p:sp>
        <p:nvSpPr>
          <p:cNvPr id="34" name="Rectangle 33" title="25% Gray Color Swatch">
            <a:extLst>
              <a:ext uri="{FF2B5EF4-FFF2-40B4-BE49-F238E27FC236}">
                <a16:creationId xmlns:a16="http://schemas.microsoft.com/office/drawing/2014/main" id="{42ECCDF8-B172-443F-B0D9-49653D91438D}"/>
              </a:ext>
            </a:extLst>
          </p:cNvPr>
          <p:cNvSpPr/>
          <p:nvPr/>
        </p:nvSpPr>
        <p:spPr>
          <a:xfrm>
            <a:off x="20129423" y="12112668"/>
            <a:ext cx="2377880" cy="237788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0B7362AD-086E-483C-A81E-696CEE92635B}"/>
              </a:ext>
            </a:extLst>
          </p:cNvPr>
          <p:cNvSpPr txBox="1"/>
          <p:nvPr/>
        </p:nvSpPr>
        <p:spPr>
          <a:xfrm>
            <a:off x="20129423" y="14562373"/>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25% Gray</a:t>
            </a:r>
          </a:p>
          <a:p>
            <a:r>
              <a:rPr lang="en-US" dirty="0">
                <a:latin typeface="Arial" panose="020B0604020202020204" pitchFamily="34" charset="0"/>
                <a:cs typeface="Arial" panose="020B0604020202020204" pitchFamily="34" charset="0"/>
              </a:rPr>
              <a:t>RGB 204 204 204</a:t>
            </a:r>
          </a:p>
          <a:p>
            <a:r>
              <a:rPr lang="en-US" dirty="0">
                <a:latin typeface="Arial" panose="020B0604020202020204" pitchFamily="34" charset="0"/>
                <a:cs typeface="Arial" panose="020B0604020202020204" pitchFamily="34" charset="0"/>
              </a:rPr>
              <a:t>HEX #CCCCCC</a:t>
            </a:r>
          </a:p>
        </p:txBody>
      </p:sp>
      <p:sp>
        <p:nvSpPr>
          <p:cNvPr id="36" name="Rectangle 35" title="60% Gray Color Swatch">
            <a:extLst>
              <a:ext uri="{FF2B5EF4-FFF2-40B4-BE49-F238E27FC236}">
                <a16:creationId xmlns:a16="http://schemas.microsoft.com/office/drawing/2014/main" id="{8C1CC98D-4E7B-4B88-94E9-29809A384549}"/>
              </a:ext>
            </a:extLst>
          </p:cNvPr>
          <p:cNvSpPr/>
          <p:nvPr/>
        </p:nvSpPr>
        <p:spPr>
          <a:xfrm>
            <a:off x="23159278" y="12112668"/>
            <a:ext cx="2377880" cy="237788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A406F37C-CE37-4DEC-9EA6-8C3BC254479D}"/>
              </a:ext>
            </a:extLst>
          </p:cNvPr>
          <p:cNvSpPr txBox="1"/>
          <p:nvPr/>
        </p:nvSpPr>
        <p:spPr>
          <a:xfrm>
            <a:off x="23147816" y="14552214"/>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60% Gray</a:t>
            </a:r>
          </a:p>
          <a:p>
            <a:r>
              <a:rPr lang="en-US" dirty="0">
                <a:latin typeface="Arial" panose="020B0604020202020204" pitchFamily="34" charset="0"/>
                <a:cs typeface="Arial" panose="020B0604020202020204" pitchFamily="34" charset="0"/>
              </a:rPr>
              <a:t>RGB 102 102 102</a:t>
            </a:r>
          </a:p>
          <a:p>
            <a:r>
              <a:rPr lang="en-US" dirty="0">
                <a:latin typeface="Arial" panose="020B0604020202020204" pitchFamily="34" charset="0"/>
                <a:cs typeface="Arial" panose="020B0604020202020204" pitchFamily="34" charset="0"/>
              </a:rPr>
              <a:t>HEX #666666</a:t>
            </a:r>
          </a:p>
        </p:txBody>
      </p:sp>
      <p:sp>
        <p:nvSpPr>
          <p:cNvPr id="38" name="Rectangle 37" title="90% Gray Color Swatch">
            <a:extLst>
              <a:ext uri="{FF2B5EF4-FFF2-40B4-BE49-F238E27FC236}">
                <a16:creationId xmlns:a16="http://schemas.microsoft.com/office/drawing/2014/main" id="{924E0BEF-EEBE-44EC-A8CF-757D9AE4C1DA}"/>
              </a:ext>
            </a:extLst>
          </p:cNvPr>
          <p:cNvSpPr/>
          <p:nvPr/>
        </p:nvSpPr>
        <p:spPr>
          <a:xfrm>
            <a:off x="26207063" y="12112668"/>
            <a:ext cx="2377880" cy="237788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F2C1B3E9-6334-4721-8DE0-2BA22917C17F}"/>
              </a:ext>
            </a:extLst>
          </p:cNvPr>
          <p:cNvSpPr txBox="1"/>
          <p:nvPr/>
        </p:nvSpPr>
        <p:spPr>
          <a:xfrm>
            <a:off x="26198864" y="14565276"/>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90% Gray</a:t>
            </a:r>
          </a:p>
          <a:p>
            <a:r>
              <a:rPr lang="en-US" dirty="0">
                <a:latin typeface="Arial" panose="020B0604020202020204" pitchFamily="34" charset="0"/>
                <a:cs typeface="Arial" panose="020B0604020202020204" pitchFamily="34" charset="0"/>
              </a:rPr>
              <a:t>RGB 51 51 51</a:t>
            </a:r>
          </a:p>
          <a:p>
            <a:r>
              <a:rPr lang="en-US" dirty="0">
                <a:latin typeface="Arial" panose="020B0604020202020204" pitchFamily="34" charset="0"/>
                <a:cs typeface="Arial" panose="020B0604020202020204" pitchFamily="34" charset="0"/>
              </a:rPr>
              <a:t>HEX #333333</a:t>
            </a:r>
          </a:p>
        </p:txBody>
      </p:sp>
      <p:sp>
        <p:nvSpPr>
          <p:cNvPr id="2" name="Rectangle 1">
            <a:extLst>
              <a:ext uri="{FF2B5EF4-FFF2-40B4-BE49-F238E27FC236}">
                <a16:creationId xmlns:a16="http://schemas.microsoft.com/office/drawing/2014/main" id="{9EC71F33-07DE-44E9-94B9-CB5896B6A8FA}"/>
              </a:ext>
            </a:extLst>
          </p:cNvPr>
          <p:cNvSpPr/>
          <p:nvPr/>
        </p:nvSpPr>
        <p:spPr>
          <a:xfrm>
            <a:off x="30701210" y="8291496"/>
            <a:ext cx="11411990" cy="5070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a:extLst>
              <a:ext uri="{FF2B5EF4-FFF2-40B4-BE49-F238E27FC236}">
                <a16:creationId xmlns:a16="http://schemas.microsoft.com/office/drawing/2014/main" id="{A14B7ED4-343B-4B6E-A4E4-6476957E1FF0}"/>
              </a:ext>
            </a:extLst>
          </p:cNvPr>
          <p:cNvSpPr txBox="1"/>
          <p:nvPr/>
        </p:nvSpPr>
        <p:spPr>
          <a:xfrm>
            <a:off x="31765628" y="8988272"/>
            <a:ext cx="9628095" cy="1569660"/>
          </a:xfrm>
          <a:prstGeom prst="rect">
            <a:avLst/>
          </a:prstGeom>
          <a:noFill/>
        </p:spPr>
        <p:txBody>
          <a:bodyPr wrap="square" rtlCol="0">
            <a:spAutoFit/>
          </a:bodyPr>
          <a:lstStyle/>
          <a:p>
            <a:r>
              <a:rPr lang="en-US" sz="3200" dirty="0">
                <a:latin typeface="Georgia" panose="02040502050405020303" pitchFamily="18" charset="0"/>
              </a:rPr>
              <a:t>Avoid putting a thin black-lined box around text blocks and diagrams because it unnecessarily clutters up the poster and makes it look “crowded”.</a:t>
            </a:r>
          </a:p>
        </p:txBody>
      </p:sp>
      <p:sp>
        <p:nvSpPr>
          <p:cNvPr id="40" name="TextBox 39">
            <a:extLst>
              <a:ext uri="{FF2B5EF4-FFF2-40B4-BE49-F238E27FC236}">
                <a16:creationId xmlns:a16="http://schemas.microsoft.com/office/drawing/2014/main" id="{0F1DAE94-24FE-4E88-936F-4102294CE7CA}"/>
              </a:ext>
            </a:extLst>
          </p:cNvPr>
          <p:cNvSpPr txBox="1"/>
          <p:nvPr/>
        </p:nvSpPr>
        <p:spPr>
          <a:xfrm>
            <a:off x="30918464" y="11190691"/>
            <a:ext cx="11268120" cy="2062103"/>
          </a:xfrm>
          <a:prstGeom prst="rect">
            <a:avLst/>
          </a:prstGeom>
          <a:noFill/>
        </p:spPr>
        <p:txBody>
          <a:bodyPr wrap="square" rtlCol="0">
            <a:spAutoFit/>
          </a:bodyPr>
          <a:lstStyle/>
          <a:p>
            <a:r>
              <a:rPr lang="en-US" sz="3200" b="1" dirty="0">
                <a:latin typeface="Georgia" panose="02040502050405020303" pitchFamily="18" charset="0"/>
              </a:rPr>
              <a:t>MARGINS, MARGINS, MARGINS! </a:t>
            </a:r>
            <a:r>
              <a:rPr lang="en-US" sz="32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1" name="TextBox 40">
            <a:extLst>
              <a:ext uri="{FF2B5EF4-FFF2-40B4-BE49-F238E27FC236}">
                <a16:creationId xmlns:a16="http://schemas.microsoft.com/office/drawing/2014/main" id="{9775351D-9A45-4786-9DE6-A7186AEFFF30}"/>
              </a:ext>
            </a:extLst>
          </p:cNvPr>
          <p:cNvSpPr txBox="1"/>
          <p:nvPr/>
        </p:nvSpPr>
        <p:spPr>
          <a:xfrm>
            <a:off x="32090818" y="15973938"/>
            <a:ext cx="9723388" cy="4031873"/>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HAVING TROUBLE?</a:t>
            </a:r>
          </a:p>
          <a:p>
            <a:r>
              <a:rPr lang="en-US" sz="3200" dirty="0">
                <a:latin typeface="Georgia" panose="02040502050405020303" pitchFamily="18" charset="0"/>
              </a:rPr>
              <a:t>The OR creative services team in Room 4158 Fitts-Woolard Hall will gladly help you with the design, layout and printing of your research poster. They also offer a full line of design services like photography, videography and graphic design for the faculty, staff and students of the OR Department.</a:t>
            </a:r>
          </a:p>
        </p:txBody>
      </p:sp>
      <p:sp>
        <p:nvSpPr>
          <p:cNvPr id="42" name="TextBox 41">
            <a:extLst>
              <a:ext uri="{FF2B5EF4-FFF2-40B4-BE49-F238E27FC236}">
                <a16:creationId xmlns:a16="http://schemas.microsoft.com/office/drawing/2014/main" id="{375933DD-8E12-43E8-AE56-8BF1B0E117AD}"/>
              </a:ext>
            </a:extLst>
          </p:cNvPr>
          <p:cNvSpPr txBox="1"/>
          <p:nvPr/>
        </p:nvSpPr>
        <p:spPr>
          <a:xfrm>
            <a:off x="17099568" y="25802088"/>
            <a:ext cx="9628095" cy="4370427"/>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NEED TO CHANGE THE BACKGROUND SHAPES?</a:t>
            </a:r>
          </a:p>
          <a:p>
            <a:r>
              <a:rPr lang="en-US" sz="3200" dirty="0">
                <a:latin typeface="Georgia" panose="02040502050405020303" pitchFamily="18" charset="0"/>
              </a:rPr>
              <a:t>All background shapes and logos are stored on the slide master and can be accessed by going to </a:t>
            </a:r>
            <a:r>
              <a:rPr lang="en-US" sz="3200" b="1" dirty="0">
                <a:latin typeface="Georgia" panose="02040502050405020303" pitchFamily="18" charset="0"/>
              </a:rPr>
              <a:t>View  &gt;&gt;  Slider Master</a:t>
            </a:r>
            <a:r>
              <a:rPr lang="en-US" sz="3200" dirty="0">
                <a:latin typeface="Georgia" panose="02040502050405020303" pitchFamily="18" charset="0"/>
              </a:rPr>
              <a:t> and scrolling up to the top slide in the menu on the left side of the page. When finished, simply click on </a:t>
            </a:r>
            <a:r>
              <a:rPr lang="en-US" sz="3200" b="1" dirty="0">
                <a:latin typeface="Georgia" panose="02040502050405020303" pitchFamily="18" charset="0"/>
              </a:rPr>
              <a:t>Close Master View</a:t>
            </a:r>
            <a:r>
              <a:rPr lang="en-US" sz="3200" dirty="0">
                <a:latin typeface="Georgia" panose="02040502050405020303" pitchFamily="18" charset="0"/>
              </a:rPr>
              <a:t>. </a:t>
            </a:r>
          </a:p>
        </p:txBody>
      </p:sp>
    </p:spTree>
    <p:extLst>
      <p:ext uri="{BB962C8B-B14F-4D97-AF65-F5344CB8AC3E}">
        <p14:creationId xmlns:p14="http://schemas.microsoft.com/office/powerpoint/2010/main" val="3591041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522</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Georgia</vt:lpstr>
      <vt:lpstr>Roboto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R. Lasson</dc:creator>
  <cp:lastModifiedBy>Robert R. Lasson</cp:lastModifiedBy>
  <cp:revision>20</cp:revision>
  <dcterms:created xsi:type="dcterms:W3CDTF">2021-05-21T15:00:42Z</dcterms:created>
  <dcterms:modified xsi:type="dcterms:W3CDTF">2022-07-21T17:43:15Z</dcterms:modified>
</cp:coreProperties>
</file>