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AC800"/>
    <a:srgbClr val="D14905"/>
    <a:srgbClr val="990000"/>
    <a:srgbClr val="E51937"/>
    <a:srgbClr val="E3183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showGuides="1">
      <p:cViewPr varScale="1">
        <p:scale>
          <a:sx n="38" d="100"/>
          <a:sy n="38" d="100"/>
        </p:scale>
        <p:origin x="4392" y="144"/>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a:prstGeom prst="rect">
            <a:avLst/>
          </a:prstGeo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a:prstGeom prst="rect">
            <a:avLst/>
          </a:prstGeo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7/21/2022</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1510831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017520" y="1752607"/>
            <a:ext cx="37856160" cy="6362702"/>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3017520" y="8763000"/>
            <a:ext cx="37856160" cy="2088642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7/21/2022</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1076590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7/21/2022</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2696281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0" y="1752607"/>
            <a:ext cx="37856160" cy="6362702"/>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3017520" y="8763000"/>
            <a:ext cx="37856160" cy="2088642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7/21/2022</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3219182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a:prstGeom prst="rect">
            <a:avLst/>
          </a:prstGeo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a:prstGeom prst="rect">
            <a:avLst/>
          </a:prstGeo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7/21/2022</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576696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0" y="1752607"/>
            <a:ext cx="37856160" cy="6362702"/>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7/21/2022</a:t>
            </a:fld>
            <a:endParaRPr lang="en-US"/>
          </a:p>
        </p:txBody>
      </p:sp>
      <p:sp>
        <p:nvSpPr>
          <p:cNvPr id="6" name="Footer Placeholder 5"/>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1568946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a:prstGeom prst="rect">
            <a:avLst/>
          </a:prstGeo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a:prstGeom prst="rect">
            <a:avLst/>
          </a:prstGeo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7/21/2022</a:t>
            </a:fld>
            <a:endParaRPr lang="en-US"/>
          </a:p>
        </p:txBody>
      </p:sp>
      <p:sp>
        <p:nvSpPr>
          <p:cNvPr id="8" name="Footer Placeholder 7"/>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9" name="Slide Number Placeholder 8"/>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1476294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017520" y="1752607"/>
            <a:ext cx="37856160" cy="6362702"/>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7/21/2022</a:t>
            </a:fld>
            <a:endParaRPr lang="en-US"/>
          </a:p>
        </p:txBody>
      </p:sp>
      <p:sp>
        <p:nvSpPr>
          <p:cNvPr id="4" name="Footer Placeholder 3"/>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5" name="Slide Number Placeholder 4"/>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2729122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7/21/2022</a:t>
            </a:fld>
            <a:endParaRPr lang="en-US"/>
          </a:p>
        </p:txBody>
      </p:sp>
      <p:sp>
        <p:nvSpPr>
          <p:cNvPr id="3" name="Footer Placeholder 2"/>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4" name="Slide Number Placeholder 3"/>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3821944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a:prstGeom prst="rect">
            <a:avLst/>
          </a:prstGeo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a:prstGeom prst="rect">
            <a:avLst/>
          </a:prstGeo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a:prstGeom prst="rect">
            <a:avLst/>
          </a:prstGeo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7/21/2022</a:t>
            </a:fld>
            <a:endParaRPr lang="en-US"/>
          </a:p>
        </p:txBody>
      </p:sp>
      <p:sp>
        <p:nvSpPr>
          <p:cNvPr id="6" name="Footer Placeholder 5"/>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336825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a:prstGeom prst="rect">
            <a:avLst/>
          </a:prstGeo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a:prstGeom prst="rect">
            <a:avLst/>
          </a:prstGeo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a:prstGeom prst="rect">
            <a:avLst/>
          </a:prstGeo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7/21/2022</a:t>
            </a:fld>
            <a:endParaRPr lang="en-US"/>
          </a:p>
        </p:txBody>
      </p:sp>
      <p:sp>
        <p:nvSpPr>
          <p:cNvPr id="6" name="Footer Placeholder 5"/>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3618957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402F071-4CEB-4C77-AD69-85F6CD5A931C}"/>
              </a:ext>
            </a:extLst>
          </p:cNvPr>
          <p:cNvSpPr/>
          <p:nvPr userDrawn="1"/>
        </p:nvSpPr>
        <p:spPr>
          <a:xfrm>
            <a:off x="0" y="-1"/>
            <a:ext cx="12812358" cy="5507421"/>
          </a:xfrm>
          <a:prstGeom prst="rect">
            <a:avLst/>
          </a:prstGeom>
          <a:solidFill>
            <a:srgbClr val="E519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7838F781-609A-4F66-8C44-1E68DF6B5518}"/>
              </a:ext>
            </a:extLst>
          </p:cNvPr>
          <p:cNvSpPr/>
          <p:nvPr userDrawn="1"/>
        </p:nvSpPr>
        <p:spPr>
          <a:xfrm>
            <a:off x="0" y="6415549"/>
            <a:ext cx="12812358" cy="265028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7BB66A1C-AF70-4B8B-8073-BD07616AC503}"/>
              </a:ext>
            </a:extLst>
          </p:cNvPr>
          <p:cNvSpPr/>
          <p:nvPr userDrawn="1"/>
        </p:nvSpPr>
        <p:spPr>
          <a:xfrm>
            <a:off x="13716000" y="-1"/>
            <a:ext cx="30175200" cy="550742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FFB1622D-D418-42F3-83E4-5EE820872905}"/>
              </a:ext>
            </a:extLst>
          </p:cNvPr>
          <p:cNvGrpSpPr/>
          <p:nvPr userDrawn="1"/>
        </p:nvGrpSpPr>
        <p:grpSpPr>
          <a:xfrm>
            <a:off x="644629" y="3000713"/>
            <a:ext cx="11496571" cy="2593416"/>
            <a:chOff x="263629" y="2438400"/>
            <a:chExt cx="12816731" cy="2891220"/>
          </a:xfrm>
        </p:grpSpPr>
        <p:pic>
          <p:nvPicPr>
            <p:cNvPr id="10" name="Picture 9" descr="IMSEI">
              <a:extLst>
                <a:ext uri="{FF2B5EF4-FFF2-40B4-BE49-F238E27FC236}">
                  <a16:creationId xmlns:a16="http://schemas.microsoft.com/office/drawing/2014/main" id="{858AE1AF-8AF2-4751-836D-3544CAFB2464}"/>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909739" y="2438400"/>
              <a:ext cx="11170621" cy="2891220"/>
            </a:xfrm>
            <a:prstGeom prst="rect">
              <a:avLst/>
            </a:prstGeom>
          </p:spPr>
        </p:pic>
        <p:pic>
          <p:nvPicPr>
            <p:cNvPr id="11" name="Picture 10" descr="NC State logo">
              <a:extLst>
                <a:ext uri="{FF2B5EF4-FFF2-40B4-BE49-F238E27FC236}">
                  <a16:creationId xmlns:a16="http://schemas.microsoft.com/office/drawing/2014/main" id="{BD0E7B68-AF3D-4B0A-9130-59609F69D4D9}"/>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63629" y="3898900"/>
              <a:ext cx="7031020" cy="1354520"/>
            </a:xfrm>
            <a:prstGeom prst="rect">
              <a:avLst/>
            </a:prstGeom>
          </p:spPr>
        </p:pic>
      </p:grpSp>
    </p:spTree>
    <p:extLst>
      <p:ext uri="{BB962C8B-B14F-4D97-AF65-F5344CB8AC3E}">
        <p14:creationId xmlns:p14="http://schemas.microsoft.com/office/powerpoint/2010/main" val="1571484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BB1DC4E-F50D-4A9A-93CE-1F194EB8CD71}"/>
              </a:ext>
            </a:extLst>
          </p:cNvPr>
          <p:cNvSpPr txBox="1"/>
          <p:nvPr/>
        </p:nvSpPr>
        <p:spPr>
          <a:xfrm>
            <a:off x="16383000" y="1064230"/>
            <a:ext cx="25730200" cy="1569660"/>
          </a:xfrm>
          <a:prstGeom prst="rect">
            <a:avLst/>
          </a:prstGeom>
          <a:noFill/>
        </p:spPr>
        <p:txBody>
          <a:bodyPr wrap="square" rtlCol="0">
            <a:spAutoFit/>
          </a:bodyPr>
          <a:lstStyle/>
          <a:p>
            <a:r>
              <a:rPr lang="en-US" sz="9600" b="1" dirty="0">
                <a:solidFill>
                  <a:schemeClr val="bg1"/>
                </a:solidFill>
                <a:latin typeface="Arial" panose="020B0604020202020204" pitchFamily="34" charset="0"/>
                <a:cs typeface="Arial" panose="020B0604020202020204" pitchFamily="34" charset="0"/>
              </a:rPr>
              <a:t>PROJECT TITLE</a:t>
            </a:r>
          </a:p>
        </p:txBody>
      </p:sp>
      <p:sp>
        <p:nvSpPr>
          <p:cNvPr id="5" name="TextBox 4">
            <a:extLst>
              <a:ext uri="{FF2B5EF4-FFF2-40B4-BE49-F238E27FC236}">
                <a16:creationId xmlns:a16="http://schemas.microsoft.com/office/drawing/2014/main" id="{8DB0FEE6-32CF-4600-AA7C-AB8F42CA9053}"/>
              </a:ext>
            </a:extLst>
          </p:cNvPr>
          <p:cNvSpPr txBox="1"/>
          <p:nvPr/>
        </p:nvSpPr>
        <p:spPr>
          <a:xfrm>
            <a:off x="16383000" y="3172430"/>
            <a:ext cx="25730200" cy="1200329"/>
          </a:xfrm>
          <a:prstGeom prst="rect">
            <a:avLst/>
          </a:prstGeom>
          <a:noFill/>
        </p:spPr>
        <p:txBody>
          <a:bodyPr wrap="square" rtlCol="0">
            <a:spAutoFit/>
          </a:bodyPr>
          <a:lstStyle/>
          <a:p>
            <a:r>
              <a:rPr lang="en-US" sz="7200" dirty="0">
                <a:solidFill>
                  <a:schemeClr val="bg1"/>
                </a:solidFill>
                <a:latin typeface="Arial" panose="020B0604020202020204" pitchFamily="34" charset="0"/>
                <a:cs typeface="Arial" panose="020B0604020202020204" pitchFamily="34" charset="0"/>
              </a:rPr>
              <a:t>Team Names</a:t>
            </a:r>
          </a:p>
        </p:txBody>
      </p:sp>
      <p:sp>
        <p:nvSpPr>
          <p:cNvPr id="6" name="TextBox 5">
            <a:extLst>
              <a:ext uri="{FF2B5EF4-FFF2-40B4-BE49-F238E27FC236}">
                <a16:creationId xmlns:a16="http://schemas.microsoft.com/office/drawing/2014/main" id="{9B1F9113-B20F-43BB-8706-4AA6610DF1E0}"/>
              </a:ext>
            </a:extLst>
          </p:cNvPr>
          <p:cNvSpPr txBox="1"/>
          <p:nvPr/>
        </p:nvSpPr>
        <p:spPr>
          <a:xfrm>
            <a:off x="780691" y="7815385"/>
            <a:ext cx="11019693" cy="830997"/>
          </a:xfrm>
          <a:prstGeom prst="rect">
            <a:avLst/>
          </a:prstGeom>
          <a:noFill/>
        </p:spPr>
        <p:txBody>
          <a:bodyPr wrap="square" rtlCol="0">
            <a:spAutoFit/>
          </a:bodyPr>
          <a:lstStyle/>
          <a:p>
            <a:pPr algn="ctr"/>
            <a:r>
              <a:rPr lang="en-US" sz="4800" dirty="0">
                <a:solidFill>
                  <a:srgbClr val="CC0000"/>
                </a:solidFill>
                <a:latin typeface="Arial" panose="020B0604020202020204" pitchFamily="34" charset="0"/>
                <a:cs typeface="Arial" panose="020B0604020202020204" pitchFamily="34" charset="0"/>
              </a:rPr>
              <a:t>[HEADING TYPE 1]</a:t>
            </a:r>
          </a:p>
        </p:txBody>
      </p:sp>
      <p:sp>
        <p:nvSpPr>
          <p:cNvPr id="7" name="TextBox 6" title="Heading - Type 2 Background">
            <a:extLst>
              <a:ext uri="{FF2B5EF4-FFF2-40B4-BE49-F238E27FC236}">
                <a16:creationId xmlns:a16="http://schemas.microsoft.com/office/drawing/2014/main" id="{1174E02B-2285-4128-9DBE-A4843E27990E}"/>
              </a:ext>
            </a:extLst>
          </p:cNvPr>
          <p:cNvSpPr txBox="1"/>
          <p:nvPr/>
        </p:nvSpPr>
        <p:spPr>
          <a:xfrm>
            <a:off x="1308230" y="9548774"/>
            <a:ext cx="9964615" cy="1292662"/>
          </a:xfrm>
          <a:prstGeom prst="rect">
            <a:avLst/>
          </a:prstGeom>
          <a:solidFill>
            <a:srgbClr val="CC0000"/>
          </a:solidFill>
          <a:ln>
            <a:noFill/>
          </a:ln>
        </p:spPr>
        <p:txBody>
          <a:bodyPr wrap="square" lIns="457200" tIns="228600" rIns="457200" bIns="228600" rtlCol="0">
            <a:spAutoFit/>
          </a:bodyPr>
          <a:lstStyle/>
          <a:p>
            <a:pPr algn="ctr"/>
            <a:r>
              <a:rPr lang="en-US" sz="5400" dirty="0">
                <a:solidFill>
                  <a:schemeClr val="bg1"/>
                </a:solidFill>
                <a:latin typeface="Arial" panose="020B0604020202020204" pitchFamily="34" charset="0"/>
                <a:cs typeface="Arial" panose="020B0604020202020204" pitchFamily="34" charset="0"/>
              </a:rPr>
              <a:t>[HEADING TYPE 2]</a:t>
            </a:r>
          </a:p>
        </p:txBody>
      </p:sp>
      <p:sp>
        <p:nvSpPr>
          <p:cNvPr id="8" name="TextBox 7">
            <a:extLst>
              <a:ext uri="{FF2B5EF4-FFF2-40B4-BE49-F238E27FC236}">
                <a16:creationId xmlns:a16="http://schemas.microsoft.com/office/drawing/2014/main" id="{572B7C6F-AD1E-44AC-9691-E11760F5CA99}"/>
              </a:ext>
            </a:extLst>
          </p:cNvPr>
          <p:cNvSpPr txBox="1"/>
          <p:nvPr/>
        </p:nvSpPr>
        <p:spPr>
          <a:xfrm>
            <a:off x="780691" y="11743828"/>
            <a:ext cx="11019693" cy="830997"/>
          </a:xfrm>
          <a:prstGeom prst="rect">
            <a:avLst/>
          </a:prstGeom>
          <a:noFill/>
        </p:spPr>
        <p:txBody>
          <a:bodyPr wrap="square" rtlCol="0">
            <a:spAutoFit/>
          </a:bodyPr>
          <a:lstStyle/>
          <a:p>
            <a:pPr algn="ctr"/>
            <a:r>
              <a:rPr lang="en-US" sz="4800" b="1" dirty="0">
                <a:solidFill>
                  <a:srgbClr val="666666"/>
                </a:solidFill>
                <a:latin typeface="Arial Black" panose="020B0A04020102020204" pitchFamily="34" charset="0"/>
                <a:cs typeface="Arial" panose="020B0604020202020204" pitchFamily="34" charset="0"/>
              </a:rPr>
              <a:t>[HEADING TYPE 3]</a:t>
            </a:r>
          </a:p>
        </p:txBody>
      </p:sp>
      <p:sp>
        <p:nvSpPr>
          <p:cNvPr id="9" name="TextBox 8" title="Heading - Type 4 Background">
            <a:extLst>
              <a:ext uri="{FF2B5EF4-FFF2-40B4-BE49-F238E27FC236}">
                <a16:creationId xmlns:a16="http://schemas.microsoft.com/office/drawing/2014/main" id="{7F022A9D-2124-4108-9D0C-A475E02E2B1E}"/>
              </a:ext>
            </a:extLst>
          </p:cNvPr>
          <p:cNvSpPr txBox="1"/>
          <p:nvPr/>
        </p:nvSpPr>
        <p:spPr>
          <a:xfrm>
            <a:off x="1308230" y="13477216"/>
            <a:ext cx="9964615" cy="1292662"/>
          </a:xfrm>
          <a:prstGeom prst="rect">
            <a:avLst/>
          </a:prstGeom>
          <a:solidFill>
            <a:srgbClr val="666666"/>
          </a:solidFill>
        </p:spPr>
        <p:txBody>
          <a:bodyPr wrap="square" lIns="457200" tIns="228600" rIns="457200" bIns="228600" rtlCol="0">
            <a:spAutoFit/>
          </a:bodyPr>
          <a:lstStyle/>
          <a:p>
            <a:pPr algn="ctr"/>
            <a:r>
              <a:rPr lang="en-US" sz="5400" b="1" dirty="0">
                <a:solidFill>
                  <a:schemeClr val="bg1"/>
                </a:solidFill>
                <a:latin typeface="Arial Black" panose="020B0A04020102020204" pitchFamily="34" charset="0"/>
                <a:cs typeface="Arial" panose="020B0604020202020204" pitchFamily="34" charset="0"/>
              </a:rPr>
              <a:t>[HEADING TYPE 4]</a:t>
            </a:r>
          </a:p>
        </p:txBody>
      </p:sp>
      <p:sp>
        <p:nvSpPr>
          <p:cNvPr id="10" name="TextBox 9">
            <a:extLst>
              <a:ext uri="{FF2B5EF4-FFF2-40B4-BE49-F238E27FC236}">
                <a16:creationId xmlns:a16="http://schemas.microsoft.com/office/drawing/2014/main" id="{24E53FCD-F590-401E-A926-A19C732C7B8D}"/>
              </a:ext>
            </a:extLst>
          </p:cNvPr>
          <p:cNvSpPr txBox="1"/>
          <p:nvPr/>
        </p:nvSpPr>
        <p:spPr>
          <a:xfrm>
            <a:off x="780691" y="16459200"/>
            <a:ext cx="11019693" cy="6247864"/>
          </a:xfrm>
          <a:prstGeom prst="rect">
            <a:avLst/>
          </a:prstGeom>
          <a:noFill/>
        </p:spPr>
        <p:txBody>
          <a:bodyPr wrap="square" rtlCol="0">
            <a:spAutoFit/>
          </a:bodyPr>
          <a:lstStyle/>
          <a:p>
            <a:pPr>
              <a:spcAft>
                <a:spcPts val="1200"/>
              </a:spcAft>
            </a:pPr>
            <a:r>
              <a:rPr lang="en-US" sz="4000" b="1" dirty="0">
                <a:latin typeface="Arial" panose="020B0604020202020204" pitchFamily="34" charset="0"/>
                <a:cs typeface="Arial" panose="020B0604020202020204" pitchFamily="34" charset="0"/>
              </a:rPr>
              <a:t>RECOMMENDED SANS SERIF FONT: ARIAL</a:t>
            </a:r>
          </a:p>
          <a:p>
            <a:pPr>
              <a:spcAft>
                <a:spcPts val="1200"/>
              </a:spcAft>
            </a:pPr>
            <a:r>
              <a:rPr lang="en-US" sz="3200" dirty="0">
                <a:latin typeface="Arial" panose="020B0604020202020204" pitchFamily="34" charset="0"/>
                <a:cs typeface="Arial" panose="020B0604020202020204" pitchFamily="34" charset="0"/>
              </a:rPr>
              <a:t>A sans serif font (doesn’t have the little squigglies) is best to use for titles, headers and text in diagrams. </a:t>
            </a:r>
          </a:p>
          <a:p>
            <a:pPr marL="914400" lvl="1"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Avoid using two similar sans serif fonts together because </a:t>
            </a:r>
            <a:r>
              <a:rPr lang="en-US" sz="3200" b="0" i="0" dirty="0">
                <a:solidFill>
                  <a:srgbClr val="202124"/>
                </a:solidFill>
                <a:effectLst/>
                <a:latin typeface="Roboto" panose="02000000000000000000" pitchFamily="2" charset="0"/>
              </a:rPr>
              <a:t>they look almost the same </a:t>
            </a:r>
            <a:r>
              <a:rPr lang="en-US" sz="3200" dirty="0">
                <a:latin typeface="Arial" panose="020B0604020202020204" pitchFamily="34" charset="0"/>
                <a:cs typeface="Arial" panose="020B0604020202020204" pitchFamily="34" charset="0"/>
              </a:rPr>
              <a:t>and cause “visual conflict”</a:t>
            </a:r>
          </a:p>
          <a:p>
            <a:pPr marL="914400" lvl="1"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Use size, font weight and color to create contrast between different text blocks</a:t>
            </a:r>
          </a:p>
          <a:p>
            <a:pPr marL="914400" lvl="1"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Make sure there is plenty of contrast between text and the  background and avoid colored text on top of a colored background</a:t>
            </a:r>
          </a:p>
        </p:txBody>
      </p:sp>
      <p:sp>
        <p:nvSpPr>
          <p:cNvPr id="11" name="TextBox 10">
            <a:extLst>
              <a:ext uri="{FF2B5EF4-FFF2-40B4-BE49-F238E27FC236}">
                <a16:creationId xmlns:a16="http://schemas.microsoft.com/office/drawing/2014/main" id="{57FF68ED-D4CB-4FD5-B193-E49A9690A041}"/>
              </a:ext>
            </a:extLst>
          </p:cNvPr>
          <p:cNvSpPr txBox="1"/>
          <p:nvPr/>
        </p:nvSpPr>
        <p:spPr>
          <a:xfrm>
            <a:off x="780691" y="23166427"/>
            <a:ext cx="11019693" cy="8002191"/>
          </a:xfrm>
          <a:prstGeom prst="rect">
            <a:avLst/>
          </a:prstGeom>
          <a:noFill/>
        </p:spPr>
        <p:txBody>
          <a:bodyPr wrap="square" rtlCol="0">
            <a:spAutoFit/>
          </a:bodyPr>
          <a:lstStyle/>
          <a:p>
            <a:pPr>
              <a:spcAft>
                <a:spcPts val="1200"/>
              </a:spcAft>
            </a:pPr>
            <a:r>
              <a:rPr lang="en-US" sz="4000" b="1" dirty="0">
                <a:latin typeface="Georgia" panose="02040502050405020303" pitchFamily="18" charset="0"/>
                <a:cs typeface="Arial" panose="020B0604020202020204" pitchFamily="34" charset="0"/>
              </a:rPr>
              <a:t>RECOMMENDED SERIF FONT: GEORGIA</a:t>
            </a:r>
          </a:p>
          <a:p>
            <a:pPr>
              <a:spcAft>
                <a:spcPts val="1200"/>
              </a:spcAft>
            </a:pPr>
            <a:r>
              <a:rPr lang="en-US" sz="3200" dirty="0">
                <a:latin typeface="Georgia" panose="02040502050405020303" pitchFamily="18" charset="0"/>
                <a:cs typeface="Arial" panose="020B0604020202020204" pitchFamily="34" charset="0"/>
              </a:rPr>
              <a:t>A serif font (has the little squigglies) is best for paragraph or large blocks of text.</a:t>
            </a:r>
          </a:p>
          <a:p>
            <a:pPr marL="914400" lvl="1" indent="-457200">
              <a:spcAft>
                <a:spcPts val="1200"/>
              </a:spcAft>
              <a:buFont typeface="Arial" panose="020B0604020202020204" pitchFamily="34" charset="0"/>
              <a:buChar char="•"/>
            </a:pPr>
            <a:r>
              <a:rPr lang="en-US" sz="3200" dirty="0">
                <a:latin typeface="Georgia" panose="02040502050405020303" pitchFamily="18" charset="0"/>
                <a:cs typeface="Arial" panose="020B0604020202020204" pitchFamily="34" charset="0"/>
              </a:rPr>
              <a:t>Remember to make your paragraphs no more than 12 words wide or it increases the reading difficulty for the viewer</a:t>
            </a:r>
          </a:p>
          <a:p>
            <a:pPr marL="914400" lvl="1" indent="-457200">
              <a:spcAft>
                <a:spcPts val="1200"/>
              </a:spcAft>
              <a:buFont typeface="Arial" panose="020B0604020202020204" pitchFamily="34" charset="0"/>
              <a:buChar char="•"/>
            </a:pPr>
            <a:r>
              <a:rPr lang="en-US" sz="3200" dirty="0">
                <a:latin typeface="Georgia" panose="02040502050405020303" pitchFamily="18" charset="0"/>
                <a:cs typeface="Arial" panose="020B0604020202020204" pitchFamily="34" charset="0"/>
              </a:rPr>
              <a:t>Try and avoid going below 28pt font if you want the viewer to be able to read your poster from 3ft away</a:t>
            </a:r>
          </a:p>
          <a:p>
            <a:pPr marL="914400" lvl="1" indent="-457200">
              <a:spcAft>
                <a:spcPts val="1200"/>
              </a:spcAft>
              <a:buFont typeface="Arial" panose="020B0604020202020204" pitchFamily="34" charset="0"/>
              <a:buChar char="•"/>
            </a:pPr>
            <a:r>
              <a:rPr lang="en-US" sz="3200" dirty="0">
                <a:latin typeface="Georgia" panose="02040502050405020303" pitchFamily="18" charset="0"/>
                <a:cs typeface="Arial" panose="020B0604020202020204" pitchFamily="34" charset="0"/>
              </a:rPr>
              <a:t>Make sure that to add extra space between blocks of text to visually group them</a:t>
            </a:r>
          </a:p>
          <a:p>
            <a:pPr marL="914400" lvl="1" indent="-457200">
              <a:spcAft>
                <a:spcPts val="1200"/>
              </a:spcAft>
              <a:buFont typeface="Arial" panose="020B0604020202020204" pitchFamily="34" charset="0"/>
              <a:buChar char="•"/>
            </a:pPr>
            <a:r>
              <a:rPr lang="en-US" sz="3200" b="1" dirty="0">
                <a:latin typeface="Georgia" panose="02040502050405020303" pitchFamily="18" charset="0"/>
                <a:cs typeface="Arial" panose="020B0604020202020204" pitchFamily="34" charset="0"/>
              </a:rPr>
              <a:t>ALIGNMENT!</a:t>
            </a:r>
            <a:r>
              <a:rPr lang="en-US" sz="3200" dirty="0">
                <a:latin typeface="Georgia" panose="02040502050405020303" pitchFamily="18" charset="0"/>
                <a:cs typeface="Arial" panose="020B0604020202020204" pitchFamily="34" charset="0"/>
              </a:rPr>
              <a:t> Make sure to align groups of text blocks that “go together” like multiple paragraphs in the same column</a:t>
            </a:r>
          </a:p>
        </p:txBody>
      </p:sp>
      <p:sp>
        <p:nvSpPr>
          <p:cNvPr id="12" name="Rectangle 11" title="Wolfpack Red Color Swatch">
            <a:extLst>
              <a:ext uri="{FF2B5EF4-FFF2-40B4-BE49-F238E27FC236}">
                <a16:creationId xmlns:a16="http://schemas.microsoft.com/office/drawing/2014/main" id="{04DA6357-9541-4AE9-BB7B-36DB609A372E}"/>
              </a:ext>
            </a:extLst>
          </p:cNvPr>
          <p:cNvSpPr/>
          <p:nvPr/>
        </p:nvSpPr>
        <p:spPr>
          <a:xfrm>
            <a:off x="17099568" y="8184226"/>
            <a:ext cx="2377880" cy="2377880"/>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29947A6A-CCD0-4402-AFA5-0D10415BFABB}"/>
              </a:ext>
            </a:extLst>
          </p:cNvPr>
          <p:cNvSpPr txBox="1"/>
          <p:nvPr/>
        </p:nvSpPr>
        <p:spPr>
          <a:xfrm>
            <a:off x="17099568" y="10635626"/>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Wolfpack Red</a:t>
            </a:r>
          </a:p>
          <a:p>
            <a:r>
              <a:rPr lang="en-US" dirty="0">
                <a:latin typeface="Arial" panose="020B0604020202020204" pitchFamily="34" charset="0"/>
                <a:cs typeface="Arial" panose="020B0604020202020204" pitchFamily="34" charset="0"/>
              </a:rPr>
              <a:t>RGB 204 0 0</a:t>
            </a:r>
          </a:p>
          <a:p>
            <a:r>
              <a:rPr lang="en-US" dirty="0">
                <a:latin typeface="Arial" panose="020B0604020202020204" pitchFamily="34" charset="0"/>
                <a:cs typeface="Arial" panose="020B0604020202020204" pitchFamily="34" charset="0"/>
              </a:rPr>
              <a:t>HEX #CC0000</a:t>
            </a:r>
          </a:p>
        </p:txBody>
      </p:sp>
      <p:sp>
        <p:nvSpPr>
          <p:cNvPr id="14" name="Rectangle 13" title="Wolfpack White Color Swatch">
            <a:extLst>
              <a:ext uri="{FF2B5EF4-FFF2-40B4-BE49-F238E27FC236}">
                <a16:creationId xmlns:a16="http://schemas.microsoft.com/office/drawing/2014/main" id="{C5F3AE88-96BB-4D8E-B355-CAFDB488BB0E}"/>
              </a:ext>
            </a:extLst>
          </p:cNvPr>
          <p:cNvSpPr/>
          <p:nvPr/>
        </p:nvSpPr>
        <p:spPr>
          <a:xfrm>
            <a:off x="20129423" y="8184226"/>
            <a:ext cx="2377880" cy="237788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FC81DF61-1D99-4618-86EB-C1FCA271784E}"/>
              </a:ext>
            </a:extLst>
          </p:cNvPr>
          <p:cNvSpPr txBox="1"/>
          <p:nvPr/>
        </p:nvSpPr>
        <p:spPr>
          <a:xfrm>
            <a:off x="20129423" y="10645786"/>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Wolfpack White</a:t>
            </a:r>
          </a:p>
          <a:p>
            <a:r>
              <a:rPr lang="en-US" dirty="0">
                <a:latin typeface="Arial" panose="020B0604020202020204" pitchFamily="34" charset="0"/>
                <a:cs typeface="Arial" panose="020B0604020202020204" pitchFamily="34" charset="0"/>
              </a:rPr>
              <a:t>RGB 255 255 255</a:t>
            </a:r>
          </a:p>
          <a:p>
            <a:r>
              <a:rPr lang="en-US" dirty="0">
                <a:latin typeface="Arial" panose="020B0604020202020204" pitchFamily="34" charset="0"/>
                <a:cs typeface="Arial" panose="020B0604020202020204" pitchFamily="34" charset="0"/>
              </a:rPr>
              <a:t>HEX #FFFFFF</a:t>
            </a:r>
          </a:p>
        </p:txBody>
      </p:sp>
      <p:sp>
        <p:nvSpPr>
          <p:cNvPr id="16" name="Rectangle 15" title="Wolfpack Black Color Swatch">
            <a:extLst>
              <a:ext uri="{FF2B5EF4-FFF2-40B4-BE49-F238E27FC236}">
                <a16:creationId xmlns:a16="http://schemas.microsoft.com/office/drawing/2014/main" id="{C42340C8-54E8-4C66-BC70-89122ED0CFD7}"/>
              </a:ext>
            </a:extLst>
          </p:cNvPr>
          <p:cNvSpPr/>
          <p:nvPr/>
        </p:nvSpPr>
        <p:spPr>
          <a:xfrm>
            <a:off x="23147816" y="8184226"/>
            <a:ext cx="2377880" cy="23778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3C4577A7-1AB9-427B-AFFF-88886EF0463B}"/>
              </a:ext>
            </a:extLst>
          </p:cNvPr>
          <p:cNvSpPr txBox="1"/>
          <p:nvPr/>
        </p:nvSpPr>
        <p:spPr>
          <a:xfrm>
            <a:off x="23147816" y="10631515"/>
            <a:ext cx="2345225"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Wolfpack Black</a:t>
            </a:r>
          </a:p>
          <a:p>
            <a:r>
              <a:rPr lang="en-US" dirty="0">
                <a:latin typeface="Arial" panose="020B0604020202020204" pitchFamily="34" charset="0"/>
                <a:cs typeface="Arial" panose="020B0604020202020204" pitchFamily="34" charset="0"/>
              </a:rPr>
              <a:t>RGB 0 0 0</a:t>
            </a:r>
          </a:p>
          <a:p>
            <a:r>
              <a:rPr lang="en-US" dirty="0">
                <a:latin typeface="Arial" panose="020B0604020202020204" pitchFamily="34" charset="0"/>
                <a:cs typeface="Arial" panose="020B0604020202020204" pitchFamily="34" charset="0"/>
              </a:rPr>
              <a:t>HEX #000000</a:t>
            </a:r>
          </a:p>
        </p:txBody>
      </p:sp>
      <p:sp>
        <p:nvSpPr>
          <p:cNvPr id="18" name="Rectangle 17" title="Reynolds Red Color Swatch">
            <a:extLst>
              <a:ext uri="{FF2B5EF4-FFF2-40B4-BE49-F238E27FC236}">
                <a16:creationId xmlns:a16="http://schemas.microsoft.com/office/drawing/2014/main" id="{AF418FBA-B212-4F81-8A3D-95575A6C6728}"/>
              </a:ext>
            </a:extLst>
          </p:cNvPr>
          <p:cNvSpPr/>
          <p:nvPr/>
        </p:nvSpPr>
        <p:spPr>
          <a:xfrm>
            <a:off x="17099568" y="16041110"/>
            <a:ext cx="2377880" cy="237788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4766C921-EB11-4538-B6FA-BCB09C78C4E6}"/>
              </a:ext>
            </a:extLst>
          </p:cNvPr>
          <p:cNvSpPr txBox="1"/>
          <p:nvPr/>
        </p:nvSpPr>
        <p:spPr>
          <a:xfrm>
            <a:off x="17099568" y="18493718"/>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Reynolds Red</a:t>
            </a:r>
          </a:p>
          <a:p>
            <a:r>
              <a:rPr lang="en-US" dirty="0">
                <a:latin typeface="Arial" panose="020B0604020202020204" pitchFamily="34" charset="0"/>
                <a:cs typeface="Arial" panose="020B0604020202020204" pitchFamily="34" charset="0"/>
              </a:rPr>
              <a:t>RGB 153 0 0</a:t>
            </a:r>
          </a:p>
          <a:p>
            <a:r>
              <a:rPr lang="en-US" dirty="0">
                <a:latin typeface="Arial" panose="020B0604020202020204" pitchFamily="34" charset="0"/>
                <a:cs typeface="Arial" panose="020B0604020202020204" pitchFamily="34" charset="0"/>
              </a:rPr>
              <a:t>HEX #990000</a:t>
            </a:r>
          </a:p>
        </p:txBody>
      </p:sp>
      <p:sp>
        <p:nvSpPr>
          <p:cNvPr id="20" name="Rectangle 19" title="Pyroman Flame Color Swatch">
            <a:extLst>
              <a:ext uri="{FF2B5EF4-FFF2-40B4-BE49-F238E27FC236}">
                <a16:creationId xmlns:a16="http://schemas.microsoft.com/office/drawing/2014/main" id="{76757D23-F03E-4374-A23E-C0AB56D0BA4E}"/>
              </a:ext>
            </a:extLst>
          </p:cNvPr>
          <p:cNvSpPr/>
          <p:nvPr/>
        </p:nvSpPr>
        <p:spPr>
          <a:xfrm>
            <a:off x="20129423" y="16041110"/>
            <a:ext cx="2377880" cy="2377880"/>
          </a:xfrm>
          <a:prstGeom prst="rect">
            <a:avLst/>
          </a:prstGeom>
          <a:solidFill>
            <a:srgbClr val="D149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1517DA43-EC17-45E0-9DBB-0CFB4DB154B2}"/>
              </a:ext>
            </a:extLst>
          </p:cNvPr>
          <p:cNvSpPr txBox="1"/>
          <p:nvPr/>
        </p:nvSpPr>
        <p:spPr>
          <a:xfrm>
            <a:off x="20129423" y="18503878"/>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Pyroman Flame</a:t>
            </a:r>
          </a:p>
          <a:p>
            <a:r>
              <a:rPr lang="en-US" dirty="0">
                <a:latin typeface="Arial" panose="020B0604020202020204" pitchFamily="34" charset="0"/>
                <a:cs typeface="Arial" panose="020B0604020202020204" pitchFamily="34" charset="0"/>
              </a:rPr>
              <a:t>RGB 209 73 5</a:t>
            </a:r>
          </a:p>
          <a:p>
            <a:r>
              <a:rPr lang="en-US" dirty="0">
                <a:latin typeface="Arial" panose="020B0604020202020204" pitchFamily="34" charset="0"/>
                <a:cs typeface="Arial" panose="020B0604020202020204" pitchFamily="34" charset="0"/>
              </a:rPr>
              <a:t>HEX #D14905</a:t>
            </a:r>
          </a:p>
        </p:txBody>
      </p:sp>
      <p:sp>
        <p:nvSpPr>
          <p:cNvPr id="22" name="Rectangle 21" title="Hunt Yellow Color Swatch">
            <a:extLst>
              <a:ext uri="{FF2B5EF4-FFF2-40B4-BE49-F238E27FC236}">
                <a16:creationId xmlns:a16="http://schemas.microsoft.com/office/drawing/2014/main" id="{26A5FDC1-3463-4B16-838A-47797F28A7C4}"/>
              </a:ext>
            </a:extLst>
          </p:cNvPr>
          <p:cNvSpPr/>
          <p:nvPr/>
        </p:nvSpPr>
        <p:spPr>
          <a:xfrm>
            <a:off x="23147816" y="16041110"/>
            <a:ext cx="2377880" cy="2377880"/>
          </a:xfrm>
          <a:prstGeom prst="rect">
            <a:avLst/>
          </a:prstGeom>
          <a:solidFill>
            <a:srgbClr val="FA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2BD0A672-E11A-4AA1-BECD-A463A8D3670F}"/>
              </a:ext>
            </a:extLst>
          </p:cNvPr>
          <p:cNvSpPr txBox="1"/>
          <p:nvPr/>
        </p:nvSpPr>
        <p:spPr>
          <a:xfrm>
            <a:off x="23147816" y="18502670"/>
            <a:ext cx="2366418"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Hunt Yellow</a:t>
            </a:r>
          </a:p>
          <a:p>
            <a:r>
              <a:rPr lang="en-US" dirty="0">
                <a:latin typeface="Arial" panose="020B0604020202020204" pitchFamily="34" charset="0"/>
                <a:cs typeface="Arial" panose="020B0604020202020204" pitchFamily="34" charset="0"/>
              </a:rPr>
              <a:t>RGB 250 200 0</a:t>
            </a:r>
          </a:p>
          <a:p>
            <a:r>
              <a:rPr lang="en-US" dirty="0">
                <a:latin typeface="Arial" panose="020B0604020202020204" pitchFamily="34" charset="0"/>
                <a:cs typeface="Arial" panose="020B0604020202020204" pitchFamily="34" charset="0"/>
              </a:rPr>
              <a:t>HEX #FAC800</a:t>
            </a:r>
          </a:p>
        </p:txBody>
      </p:sp>
      <p:sp>
        <p:nvSpPr>
          <p:cNvPr id="24" name="Rectangle 23" title="Genomic Green Color Swatch">
            <a:extLst>
              <a:ext uri="{FF2B5EF4-FFF2-40B4-BE49-F238E27FC236}">
                <a16:creationId xmlns:a16="http://schemas.microsoft.com/office/drawing/2014/main" id="{CE165BD9-05AF-4CF1-A2C8-AC63A6707D26}"/>
              </a:ext>
            </a:extLst>
          </p:cNvPr>
          <p:cNvSpPr/>
          <p:nvPr/>
        </p:nvSpPr>
        <p:spPr>
          <a:xfrm>
            <a:off x="17099568" y="19890189"/>
            <a:ext cx="2377880" cy="2377880"/>
          </a:xfrm>
          <a:prstGeom prst="rect">
            <a:avLst/>
          </a:prstGeom>
          <a:solidFill>
            <a:srgbClr val="6F7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E37CEAFF-2935-4413-9579-D89DB28992E0}"/>
              </a:ext>
            </a:extLst>
          </p:cNvPr>
          <p:cNvSpPr txBox="1"/>
          <p:nvPr/>
        </p:nvSpPr>
        <p:spPr>
          <a:xfrm>
            <a:off x="17099568" y="22354652"/>
            <a:ext cx="2363155"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Genomic Green</a:t>
            </a:r>
          </a:p>
          <a:p>
            <a:r>
              <a:rPr lang="en-US" dirty="0">
                <a:latin typeface="Arial" panose="020B0604020202020204" pitchFamily="34" charset="0"/>
                <a:cs typeface="Arial" panose="020B0604020202020204" pitchFamily="34" charset="0"/>
              </a:rPr>
              <a:t>RGB 111 125 28</a:t>
            </a:r>
          </a:p>
          <a:p>
            <a:r>
              <a:rPr lang="en-US" dirty="0">
                <a:latin typeface="Arial" panose="020B0604020202020204" pitchFamily="34" charset="0"/>
                <a:cs typeface="Arial" panose="020B0604020202020204" pitchFamily="34" charset="0"/>
              </a:rPr>
              <a:t>HEX #6F7D1C</a:t>
            </a:r>
          </a:p>
        </p:txBody>
      </p:sp>
      <p:sp>
        <p:nvSpPr>
          <p:cNvPr id="26" name="Rectangle 25" title="Carmichael Aqua Color Swatch">
            <a:extLst>
              <a:ext uri="{FF2B5EF4-FFF2-40B4-BE49-F238E27FC236}">
                <a16:creationId xmlns:a16="http://schemas.microsoft.com/office/drawing/2014/main" id="{FF7D04A8-3108-4F2F-B9A5-94EFE245DA55}"/>
              </a:ext>
            </a:extLst>
          </p:cNvPr>
          <p:cNvSpPr/>
          <p:nvPr/>
        </p:nvSpPr>
        <p:spPr>
          <a:xfrm>
            <a:off x="20126221" y="19890189"/>
            <a:ext cx="2377880" cy="2377880"/>
          </a:xfrm>
          <a:prstGeom prst="rect">
            <a:avLst/>
          </a:prstGeom>
          <a:solidFill>
            <a:srgbClr val="008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1B1836D6-252D-4451-BA58-2F4B91133154}"/>
              </a:ext>
            </a:extLst>
          </p:cNvPr>
          <p:cNvSpPr txBox="1"/>
          <p:nvPr/>
        </p:nvSpPr>
        <p:spPr>
          <a:xfrm>
            <a:off x="20126221" y="22351749"/>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Carmichael Aqua</a:t>
            </a:r>
          </a:p>
          <a:p>
            <a:r>
              <a:rPr lang="en-US" dirty="0">
                <a:latin typeface="Arial" panose="020B0604020202020204" pitchFamily="34" charset="0"/>
                <a:cs typeface="Arial" panose="020B0604020202020204" pitchFamily="34" charset="0"/>
              </a:rPr>
              <a:t>RGB 0 132 115</a:t>
            </a:r>
          </a:p>
          <a:p>
            <a:r>
              <a:rPr lang="en-US" dirty="0">
                <a:latin typeface="Arial" panose="020B0604020202020204" pitchFamily="34" charset="0"/>
                <a:cs typeface="Arial" panose="020B0604020202020204" pitchFamily="34" charset="0"/>
              </a:rPr>
              <a:t>HEX #008473</a:t>
            </a:r>
          </a:p>
        </p:txBody>
      </p:sp>
      <p:sp>
        <p:nvSpPr>
          <p:cNvPr id="28" name="Rectangle 27" title="Bio-indigo Color Swatch">
            <a:extLst>
              <a:ext uri="{FF2B5EF4-FFF2-40B4-BE49-F238E27FC236}">
                <a16:creationId xmlns:a16="http://schemas.microsoft.com/office/drawing/2014/main" id="{E9AF22D9-CD26-4288-ABBF-1D4D65B7DBBA}"/>
              </a:ext>
            </a:extLst>
          </p:cNvPr>
          <p:cNvSpPr/>
          <p:nvPr/>
        </p:nvSpPr>
        <p:spPr>
          <a:xfrm>
            <a:off x="26133679" y="19890189"/>
            <a:ext cx="2377880" cy="2377880"/>
          </a:xfrm>
          <a:prstGeom prst="rect">
            <a:avLst/>
          </a:prstGeom>
          <a:solidFill>
            <a:srgbClr val="4156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E506C2CD-EEFF-4686-8C15-0C269AFAD9D1}"/>
              </a:ext>
            </a:extLst>
          </p:cNvPr>
          <p:cNvSpPr txBox="1"/>
          <p:nvPr/>
        </p:nvSpPr>
        <p:spPr>
          <a:xfrm>
            <a:off x="26133679" y="22337478"/>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Bio-Indigo</a:t>
            </a:r>
          </a:p>
          <a:p>
            <a:r>
              <a:rPr lang="en-US" dirty="0">
                <a:latin typeface="Arial" panose="020B0604020202020204" pitchFamily="34" charset="0"/>
                <a:cs typeface="Arial" panose="020B0604020202020204" pitchFamily="34" charset="0"/>
              </a:rPr>
              <a:t>RGB 65	86 161</a:t>
            </a:r>
          </a:p>
          <a:p>
            <a:r>
              <a:rPr lang="en-US" dirty="0">
                <a:latin typeface="Arial" panose="020B0604020202020204" pitchFamily="34" charset="0"/>
                <a:cs typeface="Arial" panose="020B0604020202020204" pitchFamily="34" charset="0"/>
              </a:rPr>
              <a:t>HEX #4156A1</a:t>
            </a:r>
          </a:p>
        </p:txBody>
      </p:sp>
      <p:sp>
        <p:nvSpPr>
          <p:cNvPr id="30" name="TextBox 29">
            <a:extLst>
              <a:ext uri="{FF2B5EF4-FFF2-40B4-BE49-F238E27FC236}">
                <a16:creationId xmlns:a16="http://schemas.microsoft.com/office/drawing/2014/main" id="{BD85936C-F29F-41DB-A9E6-50EE658E5353}"/>
              </a:ext>
            </a:extLst>
          </p:cNvPr>
          <p:cNvSpPr txBox="1"/>
          <p:nvPr/>
        </p:nvSpPr>
        <p:spPr>
          <a:xfrm>
            <a:off x="23129950" y="22337478"/>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Innovation Blue</a:t>
            </a:r>
          </a:p>
          <a:p>
            <a:r>
              <a:rPr lang="en-US" dirty="0">
                <a:latin typeface="Arial" panose="020B0604020202020204" pitchFamily="34" charset="0"/>
                <a:cs typeface="Arial" panose="020B0604020202020204" pitchFamily="34" charset="0"/>
              </a:rPr>
              <a:t>RGB 66 126 147</a:t>
            </a:r>
          </a:p>
          <a:p>
            <a:r>
              <a:rPr lang="en-US" dirty="0">
                <a:latin typeface="Arial" panose="020B0604020202020204" pitchFamily="34" charset="0"/>
                <a:cs typeface="Arial" panose="020B0604020202020204" pitchFamily="34" charset="0"/>
              </a:rPr>
              <a:t>HEX #427E93</a:t>
            </a:r>
          </a:p>
        </p:txBody>
      </p:sp>
      <p:sp>
        <p:nvSpPr>
          <p:cNvPr id="31" name="Rectangle 30" title="Innovation Blue Color Swatch">
            <a:extLst>
              <a:ext uri="{FF2B5EF4-FFF2-40B4-BE49-F238E27FC236}">
                <a16:creationId xmlns:a16="http://schemas.microsoft.com/office/drawing/2014/main" id="{6D0975C8-CAA0-4F27-96B3-0597FAE6D750}"/>
              </a:ext>
            </a:extLst>
          </p:cNvPr>
          <p:cNvSpPr/>
          <p:nvPr/>
        </p:nvSpPr>
        <p:spPr>
          <a:xfrm>
            <a:off x="23129950" y="19890189"/>
            <a:ext cx="2377880" cy="2377880"/>
          </a:xfrm>
          <a:prstGeom prst="rect">
            <a:avLst/>
          </a:prstGeom>
          <a:solidFill>
            <a:srgbClr val="4786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title="10% Gray Color Swatch">
            <a:extLst>
              <a:ext uri="{FF2B5EF4-FFF2-40B4-BE49-F238E27FC236}">
                <a16:creationId xmlns:a16="http://schemas.microsoft.com/office/drawing/2014/main" id="{5D8F7CFD-6FC7-486B-B848-D221ED860852}"/>
              </a:ext>
            </a:extLst>
          </p:cNvPr>
          <p:cNvSpPr/>
          <p:nvPr/>
        </p:nvSpPr>
        <p:spPr>
          <a:xfrm>
            <a:off x="17099568" y="12112668"/>
            <a:ext cx="2377880" cy="237788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2EEA7A79-1343-485E-A63E-31567282794B}"/>
              </a:ext>
            </a:extLst>
          </p:cNvPr>
          <p:cNvSpPr txBox="1"/>
          <p:nvPr/>
        </p:nvSpPr>
        <p:spPr>
          <a:xfrm>
            <a:off x="17099568" y="14578339"/>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10% Gray</a:t>
            </a:r>
          </a:p>
          <a:p>
            <a:r>
              <a:rPr lang="en-US" dirty="0">
                <a:latin typeface="Arial" panose="020B0604020202020204" pitchFamily="34" charset="0"/>
                <a:cs typeface="Arial" panose="020B0604020202020204" pitchFamily="34" charset="0"/>
              </a:rPr>
              <a:t>RGB 242 242 242</a:t>
            </a:r>
          </a:p>
          <a:p>
            <a:r>
              <a:rPr lang="en-US" dirty="0">
                <a:latin typeface="Arial" panose="020B0604020202020204" pitchFamily="34" charset="0"/>
                <a:cs typeface="Arial" panose="020B0604020202020204" pitchFamily="34" charset="0"/>
              </a:rPr>
              <a:t>HEX #F2F2F2</a:t>
            </a:r>
          </a:p>
        </p:txBody>
      </p:sp>
      <p:sp>
        <p:nvSpPr>
          <p:cNvPr id="34" name="Rectangle 33" title="25% Gray Color Swatch">
            <a:extLst>
              <a:ext uri="{FF2B5EF4-FFF2-40B4-BE49-F238E27FC236}">
                <a16:creationId xmlns:a16="http://schemas.microsoft.com/office/drawing/2014/main" id="{42ECCDF8-B172-443F-B0D9-49653D91438D}"/>
              </a:ext>
            </a:extLst>
          </p:cNvPr>
          <p:cNvSpPr/>
          <p:nvPr/>
        </p:nvSpPr>
        <p:spPr>
          <a:xfrm>
            <a:off x="20129423" y="12112668"/>
            <a:ext cx="2377880" cy="2377880"/>
          </a:xfrm>
          <a:prstGeom prst="rect">
            <a:avLst/>
          </a:prstGeom>
          <a:solidFill>
            <a:srgbClr val="CC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0B7362AD-086E-483C-A81E-696CEE92635B}"/>
              </a:ext>
            </a:extLst>
          </p:cNvPr>
          <p:cNvSpPr txBox="1"/>
          <p:nvPr/>
        </p:nvSpPr>
        <p:spPr>
          <a:xfrm>
            <a:off x="20129423" y="14562373"/>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25% Gray</a:t>
            </a:r>
          </a:p>
          <a:p>
            <a:r>
              <a:rPr lang="en-US" dirty="0">
                <a:latin typeface="Arial" panose="020B0604020202020204" pitchFamily="34" charset="0"/>
                <a:cs typeface="Arial" panose="020B0604020202020204" pitchFamily="34" charset="0"/>
              </a:rPr>
              <a:t>RGB 204 204 204</a:t>
            </a:r>
          </a:p>
          <a:p>
            <a:r>
              <a:rPr lang="en-US" dirty="0">
                <a:latin typeface="Arial" panose="020B0604020202020204" pitchFamily="34" charset="0"/>
                <a:cs typeface="Arial" panose="020B0604020202020204" pitchFamily="34" charset="0"/>
              </a:rPr>
              <a:t>HEX #CCCCCC</a:t>
            </a:r>
          </a:p>
        </p:txBody>
      </p:sp>
      <p:sp>
        <p:nvSpPr>
          <p:cNvPr id="36" name="Rectangle 35" title="60% Gray Color Swatch">
            <a:extLst>
              <a:ext uri="{FF2B5EF4-FFF2-40B4-BE49-F238E27FC236}">
                <a16:creationId xmlns:a16="http://schemas.microsoft.com/office/drawing/2014/main" id="{8C1CC98D-4E7B-4B88-94E9-29809A384549}"/>
              </a:ext>
            </a:extLst>
          </p:cNvPr>
          <p:cNvSpPr/>
          <p:nvPr/>
        </p:nvSpPr>
        <p:spPr>
          <a:xfrm>
            <a:off x="23159278" y="12112668"/>
            <a:ext cx="2377880" cy="2377880"/>
          </a:xfrm>
          <a:prstGeom prst="rect">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A406F37C-CE37-4DEC-9EA6-8C3BC254479D}"/>
              </a:ext>
            </a:extLst>
          </p:cNvPr>
          <p:cNvSpPr txBox="1"/>
          <p:nvPr/>
        </p:nvSpPr>
        <p:spPr>
          <a:xfrm>
            <a:off x="23147816" y="14552214"/>
            <a:ext cx="2410535"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60% Gray</a:t>
            </a:r>
          </a:p>
          <a:p>
            <a:r>
              <a:rPr lang="en-US" dirty="0">
                <a:latin typeface="Arial" panose="020B0604020202020204" pitchFamily="34" charset="0"/>
                <a:cs typeface="Arial" panose="020B0604020202020204" pitchFamily="34" charset="0"/>
              </a:rPr>
              <a:t>RGB 102 102 102</a:t>
            </a:r>
          </a:p>
          <a:p>
            <a:r>
              <a:rPr lang="en-US" dirty="0">
                <a:latin typeface="Arial" panose="020B0604020202020204" pitchFamily="34" charset="0"/>
                <a:cs typeface="Arial" panose="020B0604020202020204" pitchFamily="34" charset="0"/>
              </a:rPr>
              <a:t>HEX #666666</a:t>
            </a:r>
          </a:p>
        </p:txBody>
      </p:sp>
      <p:sp>
        <p:nvSpPr>
          <p:cNvPr id="38" name="Rectangle 37" title="90% Gray Color Swatch">
            <a:extLst>
              <a:ext uri="{FF2B5EF4-FFF2-40B4-BE49-F238E27FC236}">
                <a16:creationId xmlns:a16="http://schemas.microsoft.com/office/drawing/2014/main" id="{924E0BEF-EEBE-44EC-A8CF-757D9AE4C1DA}"/>
              </a:ext>
            </a:extLst>
          </p:cNvPr>
          <p:cNvSpPr/>
          <p:nvPr/>
        </p:nvSpPr>
        <p:spPr>
          <a:xfrm>
            <a:off x="26207063" y="12112668"/>
            <a:ext cx="2377880" cy="237788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F2C1B3E9-6334-4721-8DE0-2BA22917C17F}"/>
              </a:ext>
            </a:extLst>
          </p:cNvPr>
          <p:cNvSpPr txBox="1"/>
          <p:nvPr/>
        </p:nvSpPr>
        <p:spPr>
          <a:xfrm>
            <a:off x="26198864" y="14565276"/>
            <a:ext cx="2410535"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90% Gray</a:t>
            </a:r>
          </a:p>
          <a:p>
            <a:r>
              <a:rPr lang="en-US" dirty="0">
                <a:latin typeface="Arial" panose="020B0604020202020204" pitchFamily="34" charset="0"/>
                <a:cs typeface="Arial" panose="020B0604020202020204" pitchFamily="34" charset="0"/>
              </a:rPr>
              <a:t>RGB 51 51 51</a:t>
            </a:r>
          </a:p>
          <a:p>
            <a:r>
              <a:rPr lang="en-US" dirty="0">
                <a:latin typeface="Arial" panose="020B0604020202020204" pitchFamily="34" charset="0"/>
                <a:cs typeface="Arial" panose="020B0604020202020204" pitchFamily="34" charset="0"/>
              </a:rPr>
              <a:t>HEX #333333</a:t>
            </a:r>
          </a:p>
        </p:txBody>
      </p:sp>
      <p:sp>
        <p:nvSpPr>
          <p:cNvPr id="2" name="Rectangle 1">
            <a:extLst>
              <a:ext uri="{FF2B5EF4-FFF2-40B4-BE49-F238E27FC236}">
                <a16:creationId xmlns:a16="http://schemas.microsoft.com/office/drawing/2014/main" id="{9EC71F33-07DE-44E9-94B9-CB5896B6A8FA}"/>
              </a:ext>
            </a:extLst>
          </p:cNvPr>
          <p:cNvSpPr/>
          <p:nvPr/>
        </p:nvSpPr>
        <p:spPr>
          <a:xfrm>
            <a:off x="30701210" y="8291496"/>
            <a:ext cx="11411990" cy="507075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TextBox 2">
            <a:extLst>
              <a:ext uri="{FF2B5EF4-FFF2-40B4-BE49-F238E27FC236}">
                <a16:creationId xmlns:a16="http://schemas.microsoft.com/office/drawing/2014/main" id="{A14B7ED4-343B-4B6E-A4E4-6476957E1FF0}"/>
              </a:ext>
            </a:extLst>
          </p:cNvPr>
          <p:cNvSpPr txBox="1"/>
          <p:nvPr/>
        </p:nvSpPr>
        <p:spPr>
          <a:xfrm>
            <a:off x="31765628" y="8988272"/>
            <a:ext cx="9628095" cy="1569660"/>
          </a:xfrm>
          <a:prstGeom prst="rect">
            <a:avLst/>
          </a:prstGeom>
          <a:noFill/>
        </p:spPr>
        <p:txBody>
          <a:bodyPr wrap="square" rtlCol="0">
            <a:spAutoFit/>
          </a:bodyPr>
          <a:lstStyle/>
          <a:p>
            <a:r>
              <a:rPr lang="en-US" sz="3200" dirty="0">
                <a:latin typeface="Georgia" panose="02040502050405020303" pitchFamily="18" charset="0"/>
              </a:rPr>
              <a:t>Avoid putting a thin black-lined box around text blocks and diagrams because it unnecessarily clutters up the poster and makes it look “crowded”.</a:t>
            </a:r>
          </a:p>
        </p:txBody>
      </p:sp>
      <p:sp>
        <p:nvSpPr>
          <p:cNvPr id="40" name="TextBox 39">
            <a:extLst>
              <a:ext uri="{FF2B5EF4-FFF2-40B4-BE49-F238E27FC236}">
                <a16:creationId xmlns:a16="http://schemas.microsoft.com/office/drawing/2014/main" id="{0F1DAE94-24FE-4E88-936F-4102294CE7CA}"/>
              </a:ext>
            </a:extLst>
          </p:cNvPr>
          <p:cNvSpPr txBox="1"/>
          <p:nvPr/>
        </p:nvSpPr>
        <p:spPr>
          <a:xfrm>
            <a:off x="30918464" y="11190691"/>
            <a:ext cx="11268120" cy="2062103"/>
          </a:xfrm>
          <a:prstGeom prst="rect">
            <a:avLst/>
          </a:prstGeom>
          <a:noFill/>
        </p:spPr>
        <p:txBody>
          <a:bodyPr wrap="square" rtlCol="0">
            <a:spAutoFit/>
          </a:bodyPr>
          <a:lstStyle/>
          <a:p>
            <a:r>
              <a:rPr lang="en-US" sz="3200" b="1" dirty="0">
                <a:latin typeface="Georgia" panose="02040502050405020303" pitchFamily="18" charset="0"/>
              </a:rPr>
              <a:t>MARGINS, MARGINS, MARGINS! </a:t>
            </a:r>
            <a:r>
              <a:rPr lang="en-US" sz="3200" dirty="0">
                <a:latin typeface="Georgia" panose="02040502050405020303" pitchFamily="18" charset="0"/>
              </a:rPr>
              <a:t>Make sure to let your text and images “breathe” by leaving plenty of space between them and the edge of the space they’re contained within. This paragraph doesn’t have good spacing, the one above does.</a:t>
            </a:r>
          </a:p>
        </p:txBody>
      </p:sp>
      <p:sp>
        <p:nvSpPr>
          <p:cNvPr id="41" name="TextBox 40">
            <a:extLst>
              <a:ext uri="{FF2B5EF4-FFF2-40B4-BE49-F238E27FC236}">
                <a16:creationId xmlns:a16="http://schemas.microsoft.com/office/drawing/2014/main" id="{9775351D-9A45-4786-9DE6-A7186AEFFF30}"/>
              </a:ext>
            </a:extLst>
          </p:cNvPr>
          <p:cNvSpPr txBox="1"/>
          <p:nvPr/>
        </p:nvSpPr>
        <p:spPr>
          <a:xfrm>
            <a:off x="32090818" y="15973938"/>
            <a:ext cx="9723388" cy="4031873"/>
          </a:xfrm>
          <a:prstGeom prst="rect">
            <a:avLst/>
          </a:prstGeom>
          <a:noFill/>
        </p:spPr>
        <p:txBody>
          <a:bodyPr wrap="square" rtlCol="0">
            <a:spAutoFit/>
          </a:bodyPr>
          <a:lstStyle/>
          <a:p>
            <a:pPr>
              <a:spcAft>
                <a:spcPts val="1200"/>
              </a:spcAft>
            </a:pPr>
            <a:r>
              <a:rPr lang="en-US" sz="5400" dirty="0">
                <a:latin typeface="Arial Black" panose="020B0A04020102020204" pitchFamily="34" charset="0"/>
              </a:rPr>
              <a:t>HAVING TROUBLE?</a:t>
            </a:r>
          </a:p>
          <a:p>
            <a:r>
              <a:rPr lang="en-US" sz="3200" dirty="0">
                <a:latin typeface="Georgia" panose="02040502050405020303" pitchFamily="18" charset="0"/>
              </a:rPr>
              <a:t>The OR creative services team in Room 4158 Fitts-Woolard Hall will gladly help you with the design, layout and printing of your research poster. They also offer a full line of design services like photography, videography and graphic design for the faculty, staff and students of the OR Department.</a:t>
            </a:r>
          </a:p>
        </p:txBody>
      </p:sp>
      <p:sp>
        <p:nvSpPr>
          <p:cNvPr id="42" name="TextBox 41">
            <a:extLst>
              <a:ext uri="{FF2B5EF4-FFF2-40B4-BE49-F238E27FC236}">
                <a16:creationId xmlns:a16="http://schemas.microsoft.com/office/drawing/2014/main" id="{375933DD-8E12-43E8-AE56-8BF1B0E117AD}"/>
              </a:ext>
            </a:extLst>
          </p:cNvPr>
          <p:cNvSpPr txBox="1"/>
          <p:nvPr/>
        </p:nvSpPr>
        <p:spPr>
          <a:xfrm>
            <a:off x="17099568" y="25802088"/>
            <a:ext cx="9628095" cy="4370427"/>
          </a:xfrm>
          <a:prstGeom prst="rect">
            <a:avLst/>
          </a:prstGeom>
          <a:noFill/>
        </p:spPr>
        <p:txBody>
          <a:bodyPr wrap="square" rtlCol="0">
            <a:spAutoFit/>
          </a:bodyPr>
          <a:lstStyle/>
          <a:p>
            <a:pPr>
              <a:spcAft>
                <a:spcPts val="1200"/>
              </a:spcAft>
            </a:pPr>
            <a:r>
              <a:rPr lang="en-US" sz="5400" dirty="0">
                <a:latin typeface="Arial Black" panose="020B0A04020102020204" pitchFamily="34" charset="0"/>
              </a:rPr>
              <a:t>NEED TO CHANGE THE BACKGROUND SHAPES?</a:t>
            </a:r>
          </a:p>
          <a:p>
            <a:r>
              <a:rPr lang="en-US" sz="3200" dirty="0">
                <a:latin typeface="Georgia" panose="02040502050405020303" pitchFamily="18" charset="0"/>
              </a:rPr>
              <a:t>All background shapes and logos are stored on the slide master and can be accessed by going to </a:t>
            </a:r>
            <a:r>
              <a:rPr lang="en-US" sz="3200" b="1" dirty="0">
                <a:latin typeface="Georgia" panose="02040502050405020303" pitchFamily="18" charset="0"/>
              </a:rPr>
              <a:t>View  &gt;&gt;  Slider Master</a:t>
            </a:r>
            <a:r>
              <a:rPr lang="en-US" sz="3200" dirty="0">
                <a:latin typeface="Georgia" panose="02040502050405020303" pitchFamily="18" charset="0"/>
              </a:rPr>
              <a:t> and scrolling up to the top slide in the menu on the left side of the page. When finished, simply click on </a:t>
            </a:r>
            <a:r>
              <a:rPr lang="en-US" sz="3200" b="1" dirty="0">
                <a:latin typeface="Georgia" panose="02040502050405020303" pitchFamily="18" charset="0"/>
              </a:rPr>
              <a:t>Close Master View</a:t>
            </a:r>
            <a:r>
              <a:rPr lang="en-US" sz="3200" dirty="0">
                <a:latin typeface="Georgia" panose="02040502050405020303" pitchFamily="18" charset="0"/>
              </a:rPr>
              <a:t>. </a:t>
            </a:r>
          </a:p>
        </p:txBody>
      </p:sp>
    </p:spTree>
    <p:extLst>
      <p:ext uri="{BB962C8B-B14F-4D97-AF65-F5344CB8AC3E}">
        <p14:creationId xmlns:p14="http://schemas.microsoft.com/office/powerpoint/2010/main" val="35910413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305</TotalTime>
  <Words>522</Words>
  <Application>Microsoft Office PowerPoint</Application>
  <PresentationFormat>Custom</PresentationFormat>
  <Paragraphs>65</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Black</vt:lpstr>
      <vt:lpstr>Calibri</vt:lpstr>
      <vt:lpstr>Calibri Light</vt:lpstr>
      <vt:lpstr>Georgia</vt:lpstr>
      <vt:lpstr>Roboto</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R. Lasson</dc:creator>
  <cp:lastModifiedBy>Robert R. Lasson</cp:lastModifiedBy>
  <cp:revision>20</cp:revision>
  <dcterms:created xsi:type="dcterms:W3CDTF">2021-05-21T15:00:42Z</dcterms:created>
  <dcterms:modified xsi:type="dcterms:W3CDTF">2022-07-21T17:43:15Z</dcterms:modified>
</cp:coreProperties>
</file>