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1937"/>
    <a:srgbClr val="E3183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38" d="100"/>
          <a:sy n="38" d="100"/>
        </p:scale>
        <p:origin x="3732"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a:prstGeom prst="rect">
            <a:avLst/>
          </a:prstGeo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a:prstGeom prst="rect">
            <a:avLst/>
          </a:prstGeo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1083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8763000"/>
            <a:ext cx="37856160" cy="208864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0765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696281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017520" y="8763000"/>
            <a:ext cx="378561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219182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576696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56894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147629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272912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82194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36825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F5650C1D-205F-43EC-BD80-63FD2105954D}" type="datetimeFigureOut">
              <a:rPr lang="en-US" smtClean="0"/>
              <a:t>7/21/2022</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9028B633-67A8-4A3F-B3D8-70F448F28DB1}" type="slidenum">
              <a:rPr lang="en-US" smtClean="0"/>
              <a:t>‹#›</a:t>
            </a:fld>
            <a:endParaRPr lang="en-US"/>
          </a:p>
        </p:txBody>
      </p:sp>
    </p:spTree>
    <p:extLst>
      <p:ext uri="{BB962C8B-B14F-4D97-AF65-F5344CB8AC3E}">
        <p14:creationId xmlns:p14="http://schemas.microsoft.com/office/powerpoint/2010/main" val="361895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402F071-4CEB-4C77-AD69-85F6CD5A931C}"/>
              </a:ext>
            </a:extLst>
          </p:cNvPr>
          <p:cNvSpPr/>
          <p:nvPr userDrawn="1"/>
        </p:nvSpPr>
        <p:spPr>
          <a:xfrm>
            <a:off x="0" y="-1"/>
            <a:ext cx="43891200" cy="5507421"/>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MSEI">
            <a:extLst>
              <a:ext uri="{FF2B5EF4-FFF2-40B4-BE49-F238E27FC236}">
                <a16:creationId xmlns:a16="http://schemas.microsoft.com/office/drawing/2014/main" id="{B7210B24-BD80-4132-BD57-6F2E74AE11A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1729339" y="2692400"/>
            <a:ext cx="11170621" cy="2891220"/>
          </a:xfrm>
          <a:prstGeom prst="rect">
            <a:avLst/>
          </a:prstGeom>
        </p:spPr>
      </p:pic>
      <p:pic>
        <p:nvPicPr>
          <p:cNvPr id="9" name="Picture 8" descr="NC State logo">
            <a:extLst>
              <a:ext uri="{FF2B5EF4-FFF2-40B4-BE49-F238E27FC236}">
                <a16:creationId xmlns:a16="http://schemas.microsoft.com/office/drawing/2014/main" id="{3A5AC285-11B9-B537-FC7F-245F269CC8D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0083229" y="4152900"/>
            <a:ext cx="7031020" cy="1354520"/>
          </a:xfrm>
          <a:prstGeom prst="rect">
            <a:avLst/>
          </a:prstGeom>
        </p:spPr>
      </p:pic>
    </p:spTree>
    <p:extLst>
      <p:ext uri="{BB962C8B-B14F-4D97-AF65-F5344CB8AC3E}">
        <p14:creationId xmlns:p14="http://schemas.microsoft.com/office/powerpoint/2010/main" val="157148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B1DC4E-F50D-4A9A-93CE-1F194EB8CD71}"/>
              </a:ext>
            </a:extLst>
          </p:cNvPr>
          <p:cNvSpPr txBox="1"/>
          <p:nvPr/>
        </p:nvSpPr>
        <p:spPr>
          <a:xfrm>
            <a:off x="1676400" y="1140430"/>
            <a:ext cx="28473400" cy="1569660"/>
          </a:xfrm>
          <a:prstGeom prst="rect">
            <a:avLst/>
          </a:prstGeom>
          <a:noFill/>
        </p:spPr>
        <p:txBody>
          <a:bodyPr wrap="square" rtlCol="0">
            <a:spAutoFit/>
          </a:bodyPr>
          <a:lstStyle/>
          <a:p>
            <a:r>
              <a:rPr lang="en-US" sz="9600" b="1" dirty="0">
                <a:solidFill>
                  <a:schemeClr val="bg1"/>
                </a:solidFill>
                <a:latin typeface="Arial" panose="020B0604020202020204" pitchFamily="34" charset="0"/>
                <a:cs typeface="Arial" panose="020B0604020202020204" pitchFamily="34" charset="0"/>
              </a:rPr>
              <a:t>PROJECT TITLE</a:t>
            </a:r>
          </a:p>
        </p:txBody>
      </p:sp>
      <p:sp>
        <p:nvSpPr>
          <p:cNvPr id="5" name="TextBox 4">
            <a:extLst>
              <a:ext uri="{FF2B5EF4-FFF2-40B4-BE49-F238E27FC236}">
                <a16:creationId xmlns:a16="http://schemas.microsoft.com/office/drawing/2014/main" id="{8DB0FEE6-32CF-4600-AA7C-AB8F42CA9053}"/>
              </a:ext>
            </a:extLst>
          </p:cNvPr>
          <p:cNvSpPr txBox="1"/>
          <p:nvPr/>
        </p:nvSpPr>
        <p:spPr>
          <a:xfrm>
            <a:off x="1676400" y="3401030"/>
            <a:ext cx="28473400" cy="1200329"/>
          </a:xfrm>
          <a:prstGeom prst="rect">
            <a:avLst/>
          </a:prstGeom>
          <a:noFill/>
        </p:spPr>
        <p:txBody>
          <a:bodyPr wrap="square" rtlCol="0">
            <a:spAutoFit/>
          </a:bodyPr>
          <a:lstStyle/>
          <a:p>
            <a:r>
              <a:rPr lang="en-US" sz="7200" dirty="0">
                <a:solidFill>
                  <a:schemeClr val="bg1"/>
                </a:solidFill>
                <a:latin typeface="Arial" panose="020B0604020202020204" pitchFamily="34" charset="0"/>
                <a:cs typeface="Arial" panose="020B0604020202020204" pitchFamily="34" charset="0"/>
              </a:rPr>
              <a:t>Team Names</a:t>
            </a:r>
          </a:p>
        </p:txBody>
      </p:sp>
      <p:sp>
        <p:nvSpPr>
          <p:cNvPr id="6" name="TextBox 5">
            <a:extLst>
              <a:ext uri="{FF2B5EF4-FFF2-40B4-BE49-F238E27FC236}">
                <a16:creationId xmlns:a16="http://schemas.microsoft.com/office/drawing/2014/main" id="{3C51074A-6EBF-4F0B-8FF3-43E6C4A2BC19}"/>
              </a:ext>
            </a:extLst>
          </p:cNvPr>
          <p:cNvSpPr txBox="1"/>
          <p:nvPr/>
        </p:nvSpPr>
        <p:spPr>
          <a:xfrm>
            <a:off x="3279315" y="8456574"/>
            <a:ext cx="11019693" cy="830997"/>
          </a:xfrm>
          <a:prstGeom prst="rect">
            <a:avLst/>
          </a:prstGeom>
          <a:noFill/>
        </p:spPr>
        <p:txBody>
          <a:bodyPr wrap="square" rtlCol="0">
            <a:spAutoFit/>
          </a:bodyPr>
          <a:lstStyle/>
          <a:p>
            <a:pPr algn="ctr"/>
            <a:r>
              <a:rPr lang="en-US" sz="4800" dirty="0">
                <a:solidFill>
                  <a:srgbClr val="CC0000"/>
                </a:solidFill>
                <a:latin typeface="Arial" panose="020B0604020202020204" pitchFamily="34" charset="0"/>
                <a:cs typeface="Arial" panose="020B0604020202020204" pitchFamily="34" charset="0"/>
              </a:rPr>
              <a:t>[HEADING TYPE 1]</a:t>
            </a:r>
          </a:p>
        </p:txBody>
      </p:sp>
      <p:sp>
        <p:nvSpPr>
          <p:cNvPr id="7" name="TextBox 6" title="Heading - Type 2 Background">
            <a:extLst>
              <a:ext uri="{FF2B5EF4-FFF2-40B4-BE49-F238E27FC236}">
                <a16:creationId xmlns:a16="http://schemas.microsoft.com/office/drawing/2014/main" id="{4941AA77-C45B-44C9-941C-1A8632A091E8}"/>
              </a:ext>
            </a:extLst>
          </p:cNvPr>
          <p:cNvSpPr txBox="1"/>
          <p:nvPr/>
        </p:nvSpPr>
        <p:spPr>
          <a:xfrm>
            <a:off x="3806854" y="10189963"/>
            <a:ext cx="9964615" cy="1292662"/>
          </a:xfrm>
          <a:prstGeom prst="rect">
            <a:avLst/>
          </a:prstGeom>
          <a:solidFill>
            <a:srgbClr val="CC0000"/>
          </a:solidFill>
          <a:ln>
            <a:noFill/>
          </a:ln>
        </p:spPr>
        <p:txBody>
          <a:bodyPr wrap="square" lIns="457200" tIns="228600" rIns="457200" bIns="228600" rtlCol="0">
            <a:spAutoFit/>
          </a:bodyPr>
          <a:lstStyle/>
          <a:p>
            <a:pPr algn="ctr"/>
            <a:r>
              <a:rPr lang="en-US" sz="5400" dirty="0">
                <a:solidFill>
                  <a:schemeClr val="bg1"/>
                </a:solidFill>
                <a:latin typeface="Arial" panose="020B0604020202020204" pitchFamily="34" charset="0"/>
                <a:cs typeface="Arial" panose="020B0604020202020204" pitchFamily="34" charset="0"/>
              </a:rPr>
              <a:t>[HEADING TYPE 2]</a:t>
            </a:r>
          </a:p>
        </p:txBody>
      </p:sp>
      <p:sp>
        <p:nvSpPr>
          <p:cNvPr id="8" name="TextBox 7">
            <a:extLst>
              <a:ext uri="{FF2B5EF4-FFF2-40B4-BE49-F238E27FC236}">
                <a16:creationId xmlns:a16="http://schemas.microsoft.com/office/drawing/2014/main" id="{A208B10D-9D68-4632-84C9-4B75253DD005}"/>
              </a:ext>
            </a:extLst>
          </p:cNvPr>
          <p:cNvSpPr txBox="1"/>
          <p:nvPr/>
        </p:nvSpPr>
        <p:spPr>
          <a:xfrm>
            <a:off x="3279315" y="12385017"/>
            <a:ext cx="11019693" cy="830997"/>
          </a:xfrm>
          <a:prstGeom prst="rect">
            <a:avLst/>
          </a:prstGeom>
          <a:noFill/>
        </p:spPr>
        <p:txBody>
          <a:bodyPr wrap="square" rtlCol="0">
            <a:spAutoFit/>
          </a:bodyPr>
          <a:lstStyle/>
          <a:p>
            <a:pPr algn="ctr"/>
            <a:r>
              <a:rPr lang="en-US" sz="4800" b="1" dirty="0">
                <a:solidFill>
                  <a:srgbClr val="666666"/>
                </a:solidFill>
                <a:latin typeface="Arial Black" panose="020B0A04020102020204" pitchFamily="34" charset="0"/>
                <a:cs typeface="Arial" panose="020B0604020202020204" pitchFamily="34" charset="0"/>
              </a:rPr>
              <a:t>[HEADING TYPE 3]</a:t>
            </a:r>
          </a:p>
        </p:txBody>
      </p:sp>
      <p:sp>
        <p:nvSpPr>
          <p:cNvPr id="9" name="TextBox 8" title="Heading - Type 4 Background">
            <a:extLst>
              <a:ext uri="{FF2B5EF4-FFF2-40B4-BE49-F238E27FC236}">
                <a16:creationId xmlns:a16="http://schemas.microsoft.com/office/drawing/2014/main" id="{ED5E2988-5D57-4E05-AD6E-708ED89BCB60}"/>
              </a:ext>
            </a:extLst>
          </p:cNvPr>
          <p:cNvSpPr txBox="1"/>
          <p:nvPr/>
        </p:nvSpPr>
        <p:spPr>
          <a:xfrm>
            <a:off x="3806854" y="14118405"/>
            <a:ext cx="9964615" cy="1292662"/>
          </a:xfrm>
          <a:prstGeom prst="rect">
            <a:avLst/>
          </a:prstGeom>
          <a:solidFill>
            <a:srgbClr val="666666"/>
          </a:solidFill>
        </p:spPr>
        <p:txBody>
          <a:bodyPr wrap="square" lIns="457200" tIns="228600" rIns="457200" bIns="228600" rtlCol="0">
            <a:spAutoFit/>
          </a:bodyPr>
          <a:lstStyle/>
          <a:p>
            <a:pPr algn="ctr"/>
            <a:r>
              <a:rPr lang="en-US" sz="5400" b="1" dirty="0">
                <a:solidFill>
                  <a:schemeClr val="bg1"/>
                </a:solidFill>
                <a:latin typeface="Arial Black" panose="020B0A04020102020204" pitchFamily="34" charset="0"/>
                <a:cs typeface="Arial" panose="020B0604020202020204" pitchFamily="34" charset="0"/>
              </a:rPr>
              <a:t>[HEADING TYPE 4]</a:t>
            </a:r>
          </a:p>
        </p:txBody>
      </p:sp>
      <p:sp>
        <p:nvSpPr>
          <p:cNvPr id="10" name="TextBox 9">
            <a:extLst>
              <a:ext uri="{FF2B5EF4-FFF2-40B4-BE49-F238E27FC236}">
                <a16:creationId xmlns:a16="http://schemas.microsoft.com/office/drawing/2014/main" id="{D27C89BE-1834-4ECB-8D4B-1CE10DFF27BC}"/>
              </a:ext>
            </a:extLst>
          </p:cNvPr>
          <p:cNvSpPr txBox="1"/>
          <p:nvPr/>
        </p:nvSpPr>
        <p:spPr>
          <a:xfrm>
            <a:off x="2966667" y="16592389"/>
            <a:ext cx="13712125" cy="5262979"/>
          </a:xfrm>
          <a:prstGeom prst="rect">
            <a:avLst/>
          </a:prstGeom>
          <a:noFill/>
        </p:spPr>
        <p:txBody>
          <a:bodyPr wrap="square" rtlCol="0">
            <a:spAutoFit/>
          </a:bodyPr>
          <a:lstStyle/>
          <a:p>
            <a:pPr>
              <a:spcAft>
                <a:spcPts val="1200"/>
              </a:spcAft>
            </a:pPr>
            <a:r>
              <a:rPr lang="en-US" sz="4000" b="1" dirty="0">
                <a:latin typeface="Arial" panose="020B0604020202020204" pitchFamily="34" charset="0"/>
                <a:cs typeface="Arial" panose="020B0604020202020204" pitchFamily="34" charset="0"/>
              </a:rPr>
              <a:t>RECOMMENDED SANS SERIF FONT: ARIAL</a:t>
            </a:r>
          </a:p>
          <a:p>
            <a:pPr>
              <a:spcAft>
                <a:spcPts val="1200"/>
              </a:spcAft>
            </a:pPr>
            <a:r>
              <a:rPr lang="en-US" sz="32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Avoid using two similar sans serif fonts together because </a:t>
            </a:r>
            <a:r>
              <a:rPr lang="en-US" sz="3200" b="0" i="0" dirty="0">
                <a:solidFill>
                  <a:srgbClr val="202124"/>
                </a:solidFill>
                <a:effectLst/>
                <a:latin typeface="Roboto" panose="02000000000000000000" pitchFamily="2" charset="0"/>
              </a:rPr>
              <a:t>they look almost the same </a:t>
            </a:r>
            <a:r>
              <a:rPr lang="en-US" sz="3200" dirty="0">
                <a:latin typeface="Arial" panose="020B0604020202020204" pitchFamily="34" charset="0"/>
                <a:cs typeface="Arial" panose="020B0604020202020204" pitchFamily="34" charset="0"/>
              </a:rPr>
              <a:t>and cause “visual conflict”</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Use size, font weight and color to create contrast between different text blocks</a:t>
            </a:r>
          </a:p>
          <a:p>
            <a:pPr marL="914400" lvl="1" indent="-457200">
              <a:spcAft>
                <a:spcPts val="1200"/>
              </a:spcAft>
              <a:buFont typeface="Arial" panose="020B0604020202020204" pitchFamily="34" charset="0"/>
              <a:buChar char="•"/>
            </a:pPr>
            <a:r>
              <a:rPr lang="en-US" sz="32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1" name="TextBox 10">
            <a:extLst>
              <a:ext uri="{FF2B5EF4-FFF2-40B4-BE49-F238E27FC236}">
                <a16:creationId xmlns:a16="http://schemas.microsoft.com/office/drawing/2014/main" id="{F95ED23F-F62B-41D2-BBF8-2A1B10D1F2A7}"/>
              </a:ext>
            </a:extLst>
          </p:cNvPr>
          <p:cNvSpPr txBox="1"/>
          <p:nvPr/>
        </p:nvSpPr>
        <p:spPr>
          <a:xfrm>
            <a:off x="2966666" y="22426066"/>
            <a:ext cx="13712125" cy="6401753"/>
          </a:xfrm>
          <a:prstGeom prst="rect">
            <a:avLst/>
          </a:prstGeom>
          <a:noFill/>
        </p:spPr>
        <p:txBody>
          <a:bodyPr wrap="square" rtlCol="0">
            <a:spAutoFit/>
          </a:bodyPr>
          <a:lstStyle/>
          <a:p>
            <a:pPr>
              <a:spcAft>
                <a:spcPts val="1200"/>
              </a:spcAft>
            </a:pPr>
            <a:r>
              <a:rPr lang="en-US" sz="4000" b="1" dirty="0">
                <a:latin typeface="Georgia" panose="02040502050405020303" pitchFamily="18" charset="0"/>
                <a:cs typeface="Arial" panose="020B0604020202020204" pitchFamily="34" charset="0"/>
              </a:rPr>
              <a:t>RECOMMENDED SERIF FONT: GEORGIA</a:t>
            </a:r>
          </a:p>
          <a:p>
            <a:pPr>
              <a:spcAft>
                <a:spcPts val="1200"/>
              </a:spcAft>
            </a:pPr>
            <a:r>
              <a:rPr lang="en-US" sz="3200" dirty="0">
                <a:latin typeface="Georgia" panose="02040502050405020303" pitchFamily="18" charset="0"/>
                <a:cs typeface="Arial" panose="020B0604020202020204" pitchFamily="34" charset="0"/>
              </a:rPr>
              <a:t>A serif font (has the little squigglies) is best for paragraph or large blocks of text.</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Try and avoid going below 28pt font if you want the viewer to be able to read your poster from 3ft away</a:t>
            </a:r>
          </a:p>
          <a:p>
            <a:pPr marL="914400" lvl="1" indent="-457200">
              <a:spcAft>
                <a:spcPts val="1200"/>
              </a:spcAft>
              <a:buFont typeface="Arial" panose="020B0604020202020204" pitchFamily="34" charset="0"/>
              <a:buChar char="•"/>
            </a:pPr>
            <a:r>
              <a:rPr lang="en-US" sz="3200" dirty="0">
                <a:latin typeface="Georgia" panose="02040502050405020303" pitchFamily="18" charset="0"/>
                <a:cs typeface="Arial" panose="020B0604020202020204" pitchFamily="34" charset="0"/>
              </a:rPr>
              <a:t>Make sure that to add extra space between blocks of text to visually group them</a:t>
            </a:r>
          </a:p>
          <a:p>
            <a:pPr marL="914400" lvl="1" indent="-457200">
              <a:spcAft>
                <a:spcPts val="1200"/>
              </a:spcAft>
              <a:buFont typeface="Arial" panose="020B0604020202020204" pitchFamily="34" charset="0"/>
              <a:buChar char="•"/>
            </a:pPr>
            <a:r>
              <a:rPr lang="en-US" sz="3200" b="1" dirty="0">
                <a:latin typeface="Georgia" panose="02040502050405020303" pitchFamily="18" charset="0"/>
                <a:cs typeface="Arial" panose="020B0604020202020204" pitchFamily="34" charset="0"/>
              </a:rPr>
              <a:t>ALIGNMENT!</a:t>
            </a:r>
            <a:r>
              <a:rPr lang="en-US" sz="32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2" name="Rectangle 11" title="Wolfpack Red Color Swatch">
            <a:extLst>
              <a:ext uri="{FF2B5EF4-FFF2-40B4-BE49-F238E27FC236}">
                <a16:creationId xmlns:a16="http://schemas.microsoft.com/office/drawing/2014/main" id="{472C1508-E9A8-42D4-A7E0-35E127023042}"/>
              </a:ext>
            </a:extLst>
          </p:cNvPr>
          <p:cNvSpPr/>
          <p:nvPr/>
        </p:nvSpPr>
        <p:spPr>
          <a:xfrm>
            <a:off x="18944654" y="8471791"/>
            <a:ext cx="2377880" cy="237788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952355D-A84D-4F43-A2DA-71D0B678F07E}"/>
              </a:ext>
            </a:extLst>
          </p:cNvPr>
          <p:cNvSpPr txBox="1"/>
          <p:nvPr/>
        </p:nvSpPr>
        <p:spPr>
          <a:xfrm>
            <a:off x="18944654" y="1092319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Red</a:t>
            </a:r>
          </a:p>
          <a:p>
            <a:r>
              <a:rPr lang="en-US" dirty="0">
                <a:latin typeface="Arial" panose="020B0604020202020204" pitchFamily="34" charset="0"/>
                <a:cs typeface="Arial" panose="020B0604020202020204" pitchFamily="34" charset="0"/>
              </a:rPr>
              <a:t>RGB 204 0 0</a:t>
            </a:r>
          </a:p>
          <a:p>
            <a:r>
              <a:rPr lang="en-US" dirty="0">
                <a:latin typeface="Arial" panose="020B0604020202020204" pitchFamily="34" charset="0"/>
                <a:cs typeface="Arial" panose="020B0604020202020204" pitchFamily="34" charset="0"/>
              </a:rPr>
              <a:t>HEX #CC0000</a:t>
            </a:r>
          </a:p>
        </p:txBody>
      </p:sp>
      <p:sp>
        <p:nvSpPr>
          <p:cNvPr id="14" name="Rectangle 13" title="Wolfpack White Color Swatch">
            <a:extLst>
              <a:ext uri="{FF2B5EF4-FFF2-40B4-BE49-F238E27FC236}">
                <a16:creationId xmlns:a16="http://schemas.microsoft.com/office/drawing/2014/main" id="{FBB6ADAF-1FA2-433D-941A-E6F2B5664F69}"/>
              </a:ext>
            </a:extLst>
          </p:cNvPr>
          <p:cNvSpPr/>
          <p:nvPr/>
        </p:nvSpPr>
        <p:spPr>
          <a:xfrm>
            <a:off x="21974509" y="8471791"/>
            <a:ext cx="2377880" cy="23778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74C988E-2B53-4E44-914A-E13724A543EB}"/>
              </a:ext>
            </a:extLst>
          </p:cNvPr>
          <p:cNvSpPr txBox="1"/>
          <p:nvPr/>
        </p:nvSpPr>
        <p:spPr>
          <a:xfrm>
            <a:off x="21974509" y="10933351"/>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White</a:t>
            </a:r>
          </a:p>
          <a:p>
            <a:r>
              <a:rPr lang="en-US" dirty="0">
                <a:latin typeface="Arial" panose="020B0604020202020204" pitchFamily="34" charset="0"/>
                <a:cs typeface="Arial" panose="020B0604020202020204" pitchFamily="34" charset="0"/>
              </a:rPr>
              <a:t>RGB 255 255 255</a:t>
            </a:r>
          </a:p>
          <a:p>
            <a:r>
              <a:rPr lang="en-US" dirty="0">
                <a:latin typeface="Arial" panose="020B0604020202020204" pitchFamily="34" charset="0"/>
                <a:cs typeface="Arial" panose="020B0604020202020204" pitchFamily="34" charset="0"/>
              </a:rPr>
              <a:t>HEX #FFFFFF</a:t>
            </a:r>
          </a:p>
        </p:txBody>
      </p:sp>
      <p:sp>
        <p:nvSpPr>
          <p:cNvPr id="16" name="Rectangle 15" title="Wolfpack Black Color Swatch">
            <a:extLst>
              <a:ext uri="{FF2B5EF4-FFF2-40B4-BE49-F238E27FC236}">
                <a16:creationId xmlns:a16="http://schemas.microsoft.com/office/drawing/2014/main" id="{E77F4341-2EF8-4486-84DA-FB5A4F714F28}"/>
              </a:ext>
            </a:extLst>
          </p:cNvPr>
          <p:cNvSpPr/>
          <p:nvPr/>
        </p:nvSpPr>
        <p:spPr>
          <a:xfrm>
            <a:off x="24992902" y="8471791"/>
            <a:ext cx="2377880" cy="2377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59F3620-8831-40C0-8559-C8281E43FB4B}"/>
              </a:ext>
            </a:extLst>
          </p:cNvPr>
          <p:cNvSpPr txBox="1"/>
          <p:nvPr/>
        </p:nvSpPr>
        <p:spPr>
          <a:xfrm>
            <a:off x="24992902" y="10919080"/>
            <a:ext cx="234522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Wolfpack Black</a:t>
            </a:r>
          </a:p>
          <a:p>
            <a:r>
              <a:rPr lang="en-US" dirty="0">
                <a:latin typeface="Arial" panose="020B0604020202020204" pitchFamily="34" charset="0"/>
                <a:cs typeface="Arial" panose="020B0604020202020204" pitchFamily="34" charset="0"/>
              </a:rPr>
              <a:t>RGB 0 0 0</a:t>
            </a:r>
          </a:p>
          <a:p>
            <a:r>
              <a:rPr lang="en-US" dirty="0">
                <a:latin typeface="Arial" panose="020B0604020202020204" pitchFamily="34" charset="0"/>
                <a:cs typeface="Arial" panose="020B0604020202020204" pitchFamily="34" charset="0"/>
              </a:rPr>
              <a:t>HEX #000000</a:t>
            </a:r>
          </a:p>
        </p:txBody>
      </p:sp>
      <p:sp>
        <p:nvSpPr>
          <p:cNvPr id="18" name="Rectangle 17" title="Reynolds Red Color Swatch">
            <a:extLst>
              <a:ext uri="{FF2B5EF4-FFF2-40B4-BE49-F238E27FC236}">
                <a16:creationId xmlns:a16="http://schemas.microsoft.com/office/drawing/2014/main" id="{AB2C68E6-37B0-42A3-B308-7CE07A7F044B}"/>
              </a:ext>
            </a:extLst>
          </p:cNvPr>
          <p:cNvSpPr/>
          <p:nvPr/>
        </p:nvSpPr>
        <p:spPr>
          <a:xfrm>
            <a:off x="18944654" y="16328675"/>
            <a:ext cx="2377880" cy="237788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50C6ED5-E19F-4A55-AFFB-92C71217DAE4}"/>
              </a:ext>
            </a:extLst>
          </p:cNvPr>
          <p:cNvSpPr txBox="1"/>
          <p:nvPr/>
        </p:nvSpPr>
        <p:spPr>
          <a:xfrm>
            <a:off x="18944654" y="18781283"/>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Reynolds Red</a:t>
            </a:r>
          </a:p>
          <a:p>
            <a:r>
              <a:rPr lang="en-US" dirty="0">
                <a:latin typeface="Arial" panose="020B0604020202020204" pitchFamily="34" charset="0"/>
                <a:cs typeface="Arial" panose="020B0604020202020204" pitchFamily="34" charset="0"/>
              </a:rPr>
              <a:t>RGB 153 0 0</a:t>
            </a:r>
          </a:p>
          <a:p>
            <a:r>
              <a:rPr lang="en-US" dirty="0">
                <a:latin typeface="Arial" panose="020B0604020202020204" pitchFamily="34" charset="0"/>
                <a:cs typeface="Arial" panose="020B0604020202020204" pitchFamily="34" charset="0"/>
              </a:rPr>
              <a:t>HEX #990000</a:t>
            </a:r>
          </a:p>
        </p:txBody>
      </p:sp>
      <p:sp>
        <p:nvSpPr>
          <p:cNvPr id="20" name="Rectangle 19" title="Pyroman Flame Color Swatch">
            <a:extLst>
              <a:ext uri="{FF2B5EF4-FFF2-40B4-BE49-F238E27FC236}">
                <a16:creationId xmlns:a16="http://schemas.microsoft.com/office/drawing/2014/main" id="{069DBE3B-DD74-43CF-94E5-3A2B7CA474B6}"/>
              </a:ext>
            </a:extLst>
          </p:cNvPr>
          <p:cNvSpPr/>
          <p:nvPr/>
        </p:nvSpPr>
        <p:spPr>
          <a:xfrm>
            <a:off x="21974509" y="16328675"/>
            <a:ext cx="2377880" cy="2377880"/>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B3B1D81C-5D80-4569-9682-AE5760B2A130}"/>
              </a:ext>
            </a:extLst>
          </p:cNvPr>
          <p:cNvSpPr txBox="1"/>
          <p:nvPr/>
        </p:nvSpPr>
        <p:spPr>
          <a:xfrm>
            <a:off x="21974509" y="18791443"/>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Pyroman Flame</a:t>
            </a:r>
          </a:p>
          <a:p>
            <a:r>
              <a:rPr lang="en-US" dirty="0">
                <a:latin typeface="Arial" panose="020B0604020202020204" pitchFamily="34" charset="0"/>
                <a:cs typeface="Arial" panose="020B0604020202020204" pitchFamily="34" charset="0"/>
              </a:rPr>
              <a:t>RGB 209 73 5</a:t>
            </a:r>
          </a:p>
          <a:p>
            <a:r>
              <a:rPr lang="en-US" dirty="0">
                <a:latin typeface="Arial" panose="020B0604020202020204" pitchFamily="34" charset="0"/>
                <a:cs typeface="Arial" panose="020B0604020202020204" pitchFamily="34" charset="0"/>
              </a:rPr>
              <a:t>HEX #D14905</a:t>
            </a:r>
          </a:p>
        </p:txBody>
      </p:sp>
      <p:sp>
        <p:nvSpPr>
          <p:cNvPr id="22" name="Rectangle 21" title="Hunt Yellow Color Swatch">
            <a:extLst>
              <a:ext uri="{FF2B5EF4-FFF2-40B4-BE49-F238E27FC236}">
                <a16:creationId xmlns:a16="http://schemas.microsoft.com/office/drawing/2014/main" id="{69D14250-6EA6-4165-950D-463942184844}"/>
              </a:ext>
            </a:extLst>
          </p:cNvPr>
          <p:cNvSpPr/>
          <p:nvPr/>
        </p:nvSpPr>
        <p:spPr>
          <a:xfrm>
            <a:off x="24992902" y="16328675"/>
            <a:ext cx="2377880" cy="2377880"/>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E34E74-DAD4-4B7E-B92D-18BB10E7DF97}"/>
              </a:ext>
            </a:extLst>
          </p:cNvPr>
          <p:cNvSpPr txBox="1"/>
          <p:nvPr/>
        </p:nvSpPr>
        <p:spPr>
          <a:xfrm>
            <a:off x="24992902" y="18790235"/>
            <a:ext cx="2366418"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Hunt Yellow</a:t>
            </a:r>
          </a:p>
          <a:p>
            <a:r>
              <a:rPr lang="en-US" dirty="0">
                <a:latin typeface="Arial" panose="020B0604020202020204" pitchFamily="34" charset="0"/>
                <a:cs typeface="Arial" panose="020B0604020202020204" pitchFamily="34" charset="0"/>
              </a:rPr>
              <a:t>RGB 250 200 0</a:t>
            </a:r>
          </a:p>
          <a:p>
            <a:r>
              <a:rPr lang="en-US" dirty="0">
                <a:latin typeface="Arial" panose="020B0604020202020204" pitchFamily="34" charset="0"/>
                <a:cs typeface="Arial" panose="020B0604020202020204" pitchFamily="34" charset="0"/>
              </a:rPr>
              <a:t>HEX #FAC800</a:t>
            </a:r>
          </a:p>
        </p:txBody>
      </p:sp>
      <p:sp>
        <p:nvSpPr>
          <p:cNvPr id="24" name="Rectangle 23" title="Genomic Green Color Swatch">
            <a:extLst>
              <a:ext uri="{FF2B5EF4-FFF2-40B4-BE49-F238E27FC236}">
                <a16:creationId xmlns:a16="http://schemas.microsoft.com/office/drawing/2014/main" id="{25F8C537-EEC3-4F95-B506-31EB8E05F80E}"/>
              </a:ext>
            </a:extLst>
          </p:cNvPr>
          <p:cNvSpPr/>
          <p:nvPr/>
        </p:nvSpPr>
        <p:spPr>
          <a:xfrm>
            <a:off x="18944654" y="20177754"/>
            <a:ext cx="2377880" cy="2377880"/>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785DB754-AEAC-462A-BDDA-48414E2E96CC}"/>
              </a:ext>
            </a:extLst>
          </p:cNvPr>
          <p:cNvSpPr txBox="1"/>
          <p:nvPr/>
        </p:nvSpPr>
        <p:spPr>
          <a:xfrm>
            <a:off x="18944654" y="22642217"/>
            <a:ext cx="236315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Genomic Green</a:t>
            </a:r>
          </a:p>
          <a:p>
            <a:r>
              <a:rPr lang="en-US" dirty="0">
                <a:latin typeface="Arial" panose="020B0604020202020204" pitchFamily="34" charset="0"/>
                <a:cs typeface="Arial" panose="020B0604020202020204" pitchFamily="34" charset="0"/>
              </a:rPr>
              <a:t>RGB 111 125 28</a:t>
            </a:r>
          </a:p>
          <a:p>
            <a:r>
              <a:rPr lang="en-US" dirty="0">
                <a:latin typeface="Arial" panose="020B0604020202020204" pitchFamily="34" charset="0"/>
                <a:cs typeface="Arial" panose="020B0604020202020204" pitchFamily="34" charset="0"/>
              </a:rPr>
              <a:t>HEX #6F7D1C</a:t>
            </a:r>
          </a:p>
        </p:txBody>
      </p:sp>
      <p:sp>
        <p:nvSpPr>
          <p:cNvPr id="26" name="Rectangle 25" title="Carmichael Aqua Color Swatch">
            <a:extLst>
              <a:ext uri="{FF2B5EF4-FFF2-40B4-BE49-F238E27FC236}">
                <a16:creationId xmlns:a16="http://schemas.microsoft.com/office/drawing/2014/main" id="{78D0B5AF-AED2-4607-B96F-2D3CDFAC509A}"/>
              </a:ext>
            </a:extLst>
          </p:cNvPr>
          <p:cNvSpPr/>
          <p:nvPr/>
        </p:nvSpPr>
        <p:spPr>
          <a:xfrm>
            <a:off x="21971307" y="20177754"/>
            <a:ext cx="2377880" cy="2377880"/>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3296CB9E-22DD-4F20-9D6A-FE3DBD1F1C72}"/>
              </a:ext>
            </a:extLst>
          </p:cNvPr>
          <p:cNvSpPr txBox="1"/>
          <p:nvPr/>
        </p:nvSpPr>
        <p:spPr>
          <a:xfrm>
            <a:off x="21971307" y="22639314"/>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Carmichael Aqua</a:t>
            </a:r>
          </a:p>
          <a:p>
            <a:r>
              <a:rPr lang="en-US" dirty="0">
                <a:latin typeface="Arial" panose="020B0604020202020204" pitchFamily="34" charset="0"/>
                <a:cs typeface="Arial" panose="020B0604020202020204" pitchFamily="34" charset="0"/>
              </a:rPr>
              <a:t>RGB 0 132 115</a:t>
            </a:r>
          </a:p>
          <a:p>
            <a:r>
              <a:rPr lang="en-US" dirty="0">
                <a:latin typeface="Arial" panose="020B0604020202020204" pitchFamily="34" charset="0"/>
                <a:cs typeface="Arial" panose="020B0604020202020204" pitchFamily="34" charset="0"/>
              </a:rPr>
              <a:t>HEX #008473</a:t>
            </a:r>
          </a:p>
        </p:txBody>
      </p:sp>
      <p:sp>
        <p:nvSpPr>
          <p:cNvPr id="28" name="Rectangle 27" title="Bio-indigo Color Swatch">
            <a:extLst>
              <a:ext uri="{FF2B5EF4-FFF2-40B4-BE49-F238E27FC236}">
                <a16:creationId xmlns:a16="http://schemas.microsoft.com/office/drawing/2014/main" id="{057505F9-F83E-4A3B-95C5-7474B1F37C6B}"/>
              </a:ext>
            </a:extLst>
          </p:cNvPr>
          <p:cNvSpPr/>
          <p:nvPr/>
        </p:nvSpPr>
        <p:spPr>
          <a:xfrm>
            <a:off x="27978765" y="20177754"/>
            <a:ext cx="2377880" cy="2377880"/>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49C4D674-5719-4BF7-80DF-3B92419A3C01}"/>
              </a:ext>
            </a:extLst>
          </p:cNvPr>
          <p:cNvSpPr txBox="1"/>
          <p:nvPr/>
        </p:nvSpPr>
        <p:spPr>
          <a:xfrm>
            <a:off x="27978765" y="22625043"/>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Bio-Indigo</a:t>
            </a:r>
          </a:p>
          <a:p>
            <a:r>
              <a:rPr lang="en-US" dirty="0">
                <a:latin typeface="Arial" panose="020B0604020202020204" pitchFamily="34" charset="0"/>
                <a:cs typeface="Arial" panose="020B0604020202020204" pitchFamily="34" charset="0"/>
              </a:rPr>
              <a:t>RGB 65	86 161</a:t>
            </a:r>
          </a:p>
          <a:p>
            <a:r>
              <a:rPr lang="en-US" dirty="0">
                <a:latin typeface="Arial" panose="020B0604020202020204" pitchFamily="34" charset="0"/>
                <a:cs typeface="Arial" panose="020B0604020202020204" pitchFamily="34" charset="0"/>
              </a:rPr>
              <a:t>HEX #4156A1</a:t>
            </a:r>
          </a:p>
        </p:txBody>
      </p:sp>
      <p:sp>
        <p:nvSpPr>
          <p:cNvPr id="30" name="TextBox 29">
            <a:extLst>
              <a:ext uri="{FF2B5EF4-FFF2-40B4-BE49-F238E27FC236}">
                <a16:creationId xmlns:a16="http://schemas.microsoft.com/office/drawing/2014/main" id="{89C830F1-83CE-46B6-822B-4455A47749A4}"/>
              </a:ext>
            </a:extLst>
          </p:cNvPr>
          <p:cNvSpPr txBox="1"/>
          <p:nvPr/>
        </p:nvSpPr>
        <p:spPr>
          <a:xfrm>
            <a:off x="24975036" y="22625043"/>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Innovation Blue</a:t>
            </a:r>
          </a:p>
          <a:p>
            <a:r>
              <a:rPr lang="en-US" dirty="0">
                <a:latin typeface="Arial" panose="020B0604020202020204" pitchFamily="34" charset="0"/>
                <a:cs typeface="Arial" panose="020B0604020202020204" pitchFamily="34" charset="0"/>
              </a:rPr>
              <a:t>RGB 66 126 147</a:t>
            </a:r>
          </a:p>
          <a:p>
            <a:r>
              <a:rPr lang="en-US" dirty="0">
                <a:latin typeface="Arial" panose="020B0604020202020204" pitchFamily="34" charset="0"/>
                <a:cs typeface="Arial" panose="020B0604020202020204" pitchFamily="34" charset="0"/>
              </a:rPr>
              <a:t>HEX #427E93</a:t>
            </a:r>
          </a:p>
        </p:txBody>
      </p:sp>
      <p:sp>
        <p:nvSpPr>
          <p:cNvPr id="31" name="Rectangle 30" title="Innovation Blue Color Swatch">
            <a:extLst>
              <a:ext uri="{FF2B5EF4-FFF2-40B4-BE49-F238E27FC236}">
                <a16:creationId xmlns:a16="http://schemas.microsoft.com/office/drawing/2014/main" id="{1315B44C-3DD7-439B-A770-D33D88E67B3E}"/>
              </a:ext>
            </a:extLst>
          </p:cNvPr>
          <p:cNvSpPr/>
          <p:nvPr/>
        </p:nvSpPr>
        <p:spPr>
          <a:xfrm>
            <a:off x="24975036" y="20177754"/>
            <a:ext cx="2377880" cy="2377880"/>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10% Gray Color Swatch">
            <a:extLst>
              <a:ext uri="{FF2B5EF4-FFF2-40B4-BE49-F238E27FC236}">
                <a16:creationId xmlns:a16="http://schemas.microsoft.com/office/drawing/2014/main" id="{D0C27E3B-DBEF-464A-A36F-061AE2878034}"/>
              </a:ext>
            </a:extLst>
          </p:cNvPr>
          <p:cNvSpPr/>
          <p:nvPr/>
        </p:nvSpPr>
        <p:spPr>
          <a:xfrm>
            <a:off x="18944654" y="12400233"/>
            <a:ext cx="2377880" cy="237788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5B9FE5F-ABBF-4761-AC54-456FF63A2520}"/>
              </a:ext>
            </a:extLst>
          </p:cNvPr>
          <p:cNvSpPr txBox="1"/>
          <p:nvPr/>
        </p:nvSpPr>
        <p:spPr>
          <a:xfrm>
            <a:off x="18944654" y="14865904"/>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10% Gray</a:t>
            </a:r>
          </a:p>
          <a:p>
            <a:r>
              <a:rPr lang="en-US" dirty="0">
                <a:latin typeface="Arial" panose="020B0604020202020204" pitchFamily="34" charset="0"/>
                <a:cs typeface="Arial" panose="020B0604020202020204" pitchFamily="34" charset="0"/>
              </a:rPr>
              <a:t>RGB 242 242 242</a:t>
            </a:r>
          </a:p>
          <a:p>
            <a:r>
              <a:rPr lang="en-US" dirty="0">
                <a:latin typeface="Arial" panose="020B0604020202020204" pitchFamily="34" charset="0"/>
                <a:cs typeface="Arial" panose="020B0604020202020204" pitchFamily="34" charset="0"/>
              </a:rPr>
              <a:t>HEX #F2F2F2</a:t>
            </a:r>
          </a:p>
        </p:txBody>
      </p:sp>
      <p:sp>
        <p:nvSpPr>
          <p:cNvPr id="34" name="Rectangle 33" title="25% Gray Color Swatch">
            <a:extLst>
              <a:ext uri="{FF2B5EF4-FFF2-40B4-BE49-F238E27FC236}">
                <a16:creationId xmlns:a16="http://schemas.microsoft.com/office/drawing/2014/main" id="{8E0E55FD-2B75-4294-9676-DA9E99E0E153}"/>
              </a:ext>
            </a:extLst>
          </p:cNvPr>
          <p:cNvSpPr/>
          <p:nvPr/>
        </p:nvSpPr>
        <p:spPr>
          <a:xfrm>
            <a:off x="21974509" y="12400233"/>
            <a:ext cx="2377880" cy="2377880"/>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FA4D3BD1-C85C-450E-B54C-7B6EE1329556}"/>
              </a:ext>
            </a:extLst>
          </p:cNvPr>
          <p:cNvSpPr txBox="1"/>
          <p:nvPr/>
        </p:nvSpPr>
        <p:spPr>
          <a:xfrm>
            <a:off x="21974509" y="14849938"/>
            <a:ext cx="2377880"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25% Gray</a:t>
            </a:r>
          </a:p>
          <a:p>
            <a:r>
              <a:rPr lang="en-US" dirty="0">
                <a:latin typeface="Arial" panose="020B0604020202020204" pitchFamily="34" charset="0"/>
                <a:cs typeface="Arial" panose="020B0604020202020204" pitchFamily="34" charset="0"/>
              </a:rPr>
              <a:t>RGB 204 204 204</a:t>
            </a:r>
          </a:p>
          <a:p>
            <a:r>
              <a:rPr lang="en-US" dirty="0">
                <a:latin typeface="Arial" panose="020B0604020202020204" pitchFamily="34" charset="0"/>
                <a:cs typeface="Arial" panose="020B0604020202020204" pitchFamily="34" charset="0"/>
              </a:rPr>
              <a:t>HEX #CCCCCC</a:t>
            </a:r>
          </a:p>
        </p:txBody>
      </p:sp>
      <p:sp>
        <p:nvSpPr>
          <p:cNvPr id="36" name="Rectangle 35" title="60% Gray Color Swatch">
            <a:extLst>
              <a:ext uri="{FF2B5EF4-FFF2-40B4-BE49-F238E27FC236}">
                <a16:creationId xmlns:a16="http://schemas.microsoft.com/office/drawing/2014/main" id="{0EC60030-1224-4FC3-8D11-680C3C662643}"/>
              </a:ext>
            </a:extLst>
          </p:cNvPr>
          <p:cNvSpPr/>
          <p:nvPr/>
        </p:nvSpPr>
        <p:spPr>
          <a:xfrm>
            <a:off x="25004364" y="12400233"/>
            <a:ext cx="2377880" cy="237788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D8EA487C-DE56-45E3-9012-5D85968351EF}"/>
              </a:ext>
            </a:extLst>
          </p:cNvPr>
          <p:cNvSpPr txBox="1"/>
          <p:nvPr/>
        </p:nvSpPr>
        <p:spPr>
          <a:xfrm>
            <a:off x="24992902" y="14839779"/>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60% Gray</a:t>
            </a:r>
          </a:p>
          <a:p>
            <a:r>
              <a:rPr lang="en-US" dirty="0">
                <a:latin typeface="Arial" panose="020B0604020202020204" pitchFamily="34" charset="0"/>
                <a:cs typeface="Arial" panose="020B0604020202020204" pitchFamily="34" charset="0"/>
              </a:rPr>
              <a:t>RGB 102 102 102</a:t>
            </a:r>
          </a:p>
          <a:p>
            <a:r>
              <a:rPr lang="en-US" dirty="0">
                <a:latin typeface="Arial" panose="020B0604020202020204" pitchFamily="34" charset="0"/>
                <a:cs typeface="Arial" panose="020B0604020202020204" pitchFamily="34" charset="0"/>
              </a:rPr>
              <a:t>HEX #666666</a:t>
            </a:r>
          </a:p>
        </p:txBody>
      </p:sp>
      <p:sp>
        <p:nvSpPr>
          <p:cNvPr id="38" name="Rectangle 37" title="90% Gray Color Swatch">
            <a:extLst>
              <a:ext uri="{FF2B5EF4-FFF2-40B4-BE49-F238E27FC236}">
                <a16:creationId xmlns:a16="http://schemas.microsoft.com/office/drawing/2014/main" id="{6E23389F-06F7-45A7-AE77-621A734CD317}"/>
              </a:ext>
            </a:extLst>
          </p:cNvPr>
          <p:cNvSpPr/>
          <p:nvPr/>
        </p:nvSpPr>
        <p:spPr>
          <a:xfrm>
            <a:off x="28052149" y="12400233"/>
            <a:ext cx="2377880" cy="237788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799BBD53-E241-4CE0-8C34-C5EB4E7E5F43}"/>
              </a:ext>
            </a:extLst>
          </p:cNvPr>
          <p:cNvSpPr txBox="1"/>
          <p:nvPr/>
        </p:nvSpPr>
        <p:spPr>
          <a:xfrm>
            <a:off x="28043950" y="14852841"/>
            <a:ext cx="2410535" cy="92333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90% Gray</a:t>
            </a:r>
          </a:p>
          <a:p>
            <a:r>
              <a:rPr lang="en-US" dirty="0">
                <a:latin typeface="Arial" panose="020B0604020202020204" pitchFamily="34" charset="0"/>
                <a:cs typeface="Arial" panose="020B0604020202020204" pitchFamily="34" charset="0"/>
              </a:rPr>
              <a:t>RGB 51 51 51</a:t>
            </a:r>
          </a:p>
          <a:p>
            <a:r>
              <a:rPr lang="en-US" dirty="0">
                <a:latin typeface="Arial" panose="020B0604020202020204" pitchFamily="34" charset="0"/>
                <a:cs typeface="Arial" panose="020B0604020202020204" pitchFamily="34" charset="0"/>
              </a:rPr>
              <a:t>HEX #333333</a:t>
            </a:r>
          </a:p>
        </p:txBody>
      </p:sp>
      <p:sp>
        <p:nvSpPr>
          <p:cNvPr id="40" name="Rectangle 39">
            <a:extLst>
              <a:ext uri="{FF2B5EF4-FFF2-40B4-BE49-F238E27FC236}">
                <a16:creationId xmlns:a16="http://schemas.microsoft.com/office/drawing/2014/main" id="{4A791167-8321-469D-BC29-DC09F5E84599}"/>
              </a:ext>
            </a:extLst>
          </p:cNvPr>
          <p:cNvSpPr/>
          <p:nvPr/>
        </p:nvSpPr>
        <p:spPr>
          <a:xfrm>
            <a:off x="18944655" y="24962778"/>
            <a:ext cx="11411990" cy="50707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TextBox 40">
            <a:extLst>
              <a:ext uri="{FF2B5EF4-FFF2-40B4-BE49-F238E27FC236}">
                <a16:creationId xmlns:a16="http://schemas.microsoft.com/office/drawing/2014/main" id="{0BC9F86F-D1BB-4330-9F58-B794B1585D48}"/>
              </a:ext>
            </a:extLst>
          </p:cNvPr>
          <p:cNvSpPr txBox="1"/>
          <p:nvPr/>
        </p:nvSpPr>
        <p:spPr>
          <a:xfrm>
            <a:off x="20009073" y="25659554"/>
            <a:ext cx="9628095" cy="1569660"/>
          </a:xfrm>
          <a:prstGeom prst="rect">
            <a:avLst/>
          </a:prstGeom>
          <a:noFill/>
        </p:spPr>
        <p:txBody>
          <a:bodyPr wrap="square" rtlCol="0">
            <a:spAutoFit/>
          </a:bodyPr>
          <a:lstStyle/>
          <a:p>
            <a:r>
              <a:rPr lang="en-US" sz="3200" dirty="0">
                <a:latin typeface="Georgia" panose="02040502050405020303" pitchFamily="18" charset="0"/>
              </a:rPr>
              <a:t>Avoid putting a thin black-lined box around text blocks and diagrams because it unnecessarily clutters up the poster and makes it look “crowded”.</a:t>
            </a:r>
          </a:p>
        </p:txBody>
      </p:sp>
      <p:sp>
        <p:nvSpPr>
          <p:cNvPr id="42" name="TextBox 41">
            <a:extLst>
              <a:ext uri="{FF2B5EF4-FFF2-40B4-BE49-F238E27FC236}">
                <a16:creationId xmlns:a16="http://schemas.microsoft.com/office/drawing/2014/main" id="{D64B280D-401D-4270-94D0-163FA2562504}"/>
              </a:ext>
            </a:extLst>
          </p:cNvPr>
          <p:cNvSpPr txBox="1"/>
          <p:nvPr/>
        </p:nvSpPr>
        <p:spPr>
          <a:xfrm>
            <a:off x="19161909" y="27861973"/>
            <a:ext cx="11268120" cy="2062103"/>
          </a:xfrm>
          <a:prstGeom prst="rect">
            <a:avLst/>
          </a:prstGeom>
          <a:noFill/>
        </p:spPr>
        <p:txBody>
          <a:bodyPr wrap="square" rtlCol="0">
            <a:spAutoFit/>
          </a:bodyPr>
          <a:lstStyle/>
          <a:p>
            <a:r>
              <a:rPr lang="en-US" sz="3200" b="1" dirty="0">
                <a:latin typeface="Georgia" panose="02040502050405020303" pitchFamily="18" charset="0"/>
              </a:rPr>
              <a:t>MARGINS, MARGINS, MARGINS! </a:t>
            </a:r>
            <a:r>
              <a:rPr lang="en-US" sz="32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3" name="TextBox 42">
            <a:extLst>
              <a:ext uri="{FF2B5EF4-FFF2-40B4-BE49-F238E27FC236}">
                <a16:creationId xmlns:a16="http://schemas.microsoft.com/office/drawing/2014/main" id="{E45B0A8D-D8BF-43BA-8CD1-8788035605F4}"/>
              </a:ext>
            </a:extLst>
          </p:cNvPr>
          <p:cNvSpPr txBox="1"/>
          <p:nvPr/>
        </p:nvSpPr>
        <p:spPr>
          <a:xfrm>
            <a:off x="32809813" y="15693951"/>
            <a:ext cx="9867184" cy="4031873"/>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HAVING TROUBLE?</a:t>
            </a:r>
          </a:p>
          <a:p>
            <a:r>
              <a:rPr lang="en-US" sz="3200" dirty="0">
                <a:latin typeface="Georgia" panose="02040502050405020303" pitchFamily="18" charset="0"/>
              </a:rPr>
              <a:t>The OR creative services team in Room 4158 Fitts-Woolard Hall will gladly help you with the design, layout and printing of your research poster. They also offer a full line of design services like photography, videography, and graphic design for the faculty, staff and students of the OR Department.</a:t>
            </a:r>
          </a:p>
        </p:txBody>
      </p:sp>
      <p:sp>
        <p:nvSpPr>
          <p:cNvPr id="44" name="TextBox 43">
            <a:extLst>
              <a:ext uri="{FF2B5EF4-FFF2-40B4-BE49-F238E27FC236}">
                <a16:creationId xmlns:a16="http://schemas.microsoft.com/office/drawing/2014/main" id="{9B896ABF-4B97-41B2-920A-4F6E8DB42A8A}"/>
              </a:ext>
            </a:extLst>
          </p:cNvPr>
          <p:cNvSpPr txBox="1"/>
          <p:nvPr/>
        </p:nvSpPr>
        <p:spPr>
          <a:xfrm>
            <a:off x="32809812" y="8456574"/>
            <a:ext cx="9628095" cy="4370427"/>
          </a:xfrm>
          <a:prstGeom prst="rect">
            <a:avLst/>
          </a:prstGeom>
          <a:noFill/>
        </p:spPr>
        <p:txBody>
          <a:bodyPr wrap="square" rtlCol="0">
            <a:spAutoFit/>
          </a:bodyPr>
          <a:lstStyle/>
          <a:p>
            <a:pPr>
              <a:spcAft>
                <a:spcPts val="1200"/>
              </a:spcAft>
            </a:pPr>
            <a:r>
              <a:rPr lang="en-US" sz="5400" dirty="0">
                <a:latin typeface="Arial Black" panose="020B0A04020102020204" pitchFamily="34" charset="0"/>
              </a:rPr>
              <a:t>NEED TO CHANGE THE BACKGROUND SHAPES?</a:t>
            </a:r>
          </a:p>
          <a:p>
            <a:r>
              <a:rPr lang="en-US" sz="3200" dirty="0">
                <a:latin typeface="Georgia" panose="02040502050405020303" pitchFamily="18" charset="0"/>
              </a:rPr>
              <a:t>All background shapes and logos are stored on the slide master and can be accessed by going to </a:t>
            </a:r>
            <a:r>
              <a:rPr lang="en-US" sz="3200" b="1" dirty="0">
                <a:latin typeface="Georgia" panose="02040502050405020303" pitchFamily="18" charset="0"/>
              </a:rPr>
              <a:t>View  &gt;&gt;  Slider Master</a:t>
            </a:r>
            <a:r>
              <a:rPr lang="en-US" sz="3200" dirty="0">
                <a:latin typeface="Georgia" panose="02040502050405020303" pitchFamily="18" charset="0"/>
              </a:rPr>
              <a:t> and scrolling up to the top slide in the menu on the left side of the page. When finished, simply click on </a:t>
            </a:r>
            <a:r>
              <a:rPr lang="en-US" sz="3200" b="1" dirty="0">
                <a:latin typeface="Georgia" panose="02040502050405020303" pitchFamily="18" charset="0"/>
              </a:rPr>
              <a:t>Close Master View</a:t>
            </a:r>
            <a:r>
              <a:rPr lang="en-US" sz="3200" dirty="0">
                <a:latin typeface="Georgia" panose="02040502050405020303" pitchFamily="18" charset="0"/>
              </a:rPr>
              <a:t>. </a:t>
            </a:r>
          </a:p>
        </p:txBody>
      </p:sp>
    </p:spTree>
    <p:extLst>
      <p:ext uri="{BB962C8B-B14F-4D97-AF65-F5344CB8AC3E}">
        <p14:creationId xmlns:p14="http://schemas.microsoft.com/office/powerpoint/2010/main" val="35910413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TotalTime>
  <Words>523</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Georgia</vt:lpstr>
      <vt:lpstr>Roboto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R. Lasson</dc:creator>
  <cp:lastModifiedBy>Robert R. Lasson</cp:lastModifiedBy>
  <cp:revision>13</cp:revision>
  <dcterms:created xsi:type="dcterms:W3CDTF">2021-05-21T15:00:42Z</dcterms:created>
  <dcterms:modified xsi:type="dcterms:W3CDTF">2022-07-21T17:42:09Z</dcterms:modified>
</cp:coreProperties>
</file>