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56A1"/>
    <a:srgbClr val="47869C"/>
    <a:srgbClr val="6F7D1C"/>
    <a:srgbClr val="FCE148"/>
    <a:srgbClr val="D26C2C"/>
    <a:srgbClr val="952325"/>
    <a:srgbClr val="CC0000"/>
    <a:srgbClr val="66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8" autoAdjust="0"/>
    <p:restoredTop sz="94660"/>
  </p:normalViewPr>
  <p:slideViewPr>
    <p:cSldViewPr snapToGrid="0" showGuides="1">
      <p:cViewPr varScale="1">
        <p:scale>
          <a:sx n="38" d="100"/>
          <a:sy n="38" d="100"/>
        </p:scale>
        <p:origin x="4464" y="144"/>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a:prstGeom prst="rect">
            <a:avLst/>
          </a:prstGeo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a:prstGeom prst="rect">
            <a:avLst/>
          </a:prstGeo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E50BC8A6-2E42-4D90-87AF-1BA825E5950D}" type="datetimeFigureOut">
              <a:rPr lang="en-US" smtClean="0"/>
              <a:t>7/21/2022</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B2F640C1-C55E-4808-8E93-6035EFD52839}" type="slidenum">
              <a:rPr lang="en-US" smtClean="0"/>
              <a:t>‹#›</a:t>
            </a:fld>
            <a:endParaRPr lang="en-US"/>
          </a:p>
        </p:txBody>
      </p:sp>
    </p:spTree>
    <p:extLst>
      <p:ext uri="{BB962C8B-B14F-4D97-AF65-F5344CB8AC3E}">
        <p14:creationId xmlns:p14="http://schemas.microsoft.com/office/powerpoint/2010/main" val="1295599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017520" y="1752607"/>
            <a:ext cx="37856160" cy="6362702"/>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3017520" y="8833339"/>
            <a:ext cx="37856160" cy="20886422"/>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E50BC8A6-2E42-4D90-87AF-1BA825E5950D}" type="datetimeFigureOut">
              <a:rPr lang="en-US" smtClean="0"/>
              <a:t>7/21/2022</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B2F640C1-C55E-4808-8E93-6035EFD52839}" type="slidenum">
              <a:rPr lang="en-US" smtClean="0"/>
              <a:t>‹#›</a:t>
            </a:fld>
            <a:endParaRPr lang="en-US"/>
          </a:p>
        </p:txBody>
      </p:sp>
    </p:spTree>
    <p:extLst>
      <p:ext uri="{BB962C8B-B14F-4D97-AF65-F5344CB8AC3E}">
        <p14:creationId xmlns:p14="http://schemas.microsoft.com/office/powerpoint/2010/main" val="461057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E50BC8A6-2E42-4D90-87AF-1BA825E5950D}" type="datetimeFigureOut">
              <a:rPr lang="en-US" smtClean="0"/>
              <a:t>7/21/2022</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B2F640C1-C55E-4808-8E93-6035EFD52839}" type="slidenum">
              <a:rPr lang="en-US" smtClean="0"/>
              <a:t>‹#›</a:t>
            </a:fld>
            <a:endParaRPr lang="en-US"/>
          </a:p>
        </p:txBody>
      </p:sp>
    </p:spTree>
    <p:extLst>
      <p:ext uri="{BB962C8B-B14F-4D97-AF65-F5344CB8AC3E}">
        <p14:creationId xmlns:p14="http://schemas.microsoft.com/office/powerpoint/2010/main" val="1884089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0" y="1752607"/>
            <a:ext cx="37856160" cy="6362702"/>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3017520" y="8833339"/>
            <a:ext cx="37856160" cy="20886422"/>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E50BC8A6-2E42-4D90-87AF-1BA825E5950D}" type="datetimeFigureOut">
              <a:rPr lang="en-US" smtClean="0"/>
              <a:t>7/21/2022</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B2F640C1-C55E-4808-8E93-6035EFD52839}" type="slidenum">
              <a:rPr lang="en-US" smtClean="0"/>
              <a:t>‹#›</a:t>
            </a:fld>
            <a:endParaRPr lang="en-US"/>
          </a:p>
        </p:txBody>
      </p:sp>
    </p:spTree>
    <p:extLst>
      <p:ext uri="{BB962C8B-B14F-4D97-AF65-F5344CB8AC3E}">
        <p14:creationId xmlns:p14="http://schemas.microsoft.com/office/powerpoint/2010/main" val="2651273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a:prstGeom prst="rect">
            <a:avLst/>
          </a:prstGeo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a:prstGeom prst="rect">
            <a:avLst/>
          </a:prstGeo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E50BC8A6-2E42-4D90-87AF-1BA825E5950D}" type="datetimeFigureOut">
              <a:rPr lang="en-US" smtClean="0"/>
              <a:t>7/21/2022</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B2F640C1-C55E-4808-8E93-6035EFD52839}" type="slidenum">
              <a:rPr lang="en-US" smtClean="0"/>
              <a:t>‹#›</a:t>
            </a:fld>
            <a:endParaRPr lang="en-US"/>
          </a:p>
        </p:txBody>
      </p:sp>
    </p:spTree>
    <p:extLst>
      <p:ext uri="{BB962C8B-B14F-4D97-AF65-F5344CB8AC3E}">
        <p14:creationId xmlns:p14="http://schemas.microsoft.com/office/powerpoint/2010/main" val="792566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0" y="1752607"/>
            <a:ext cx="37856160" cy="6362702"/>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3017520" y="30510487"/>
            <a:ext cx="9875520" cy="1752600"/>
          </a:xfrm>
          <a:prstGeom prst="rect">
            <a:avLst/>
          </a:prstGeom>
        </p:spPr>
        <p:txBody>
          <a:bodyPr/>
          <a:lstStyle/>
          <a:p>
            <a:fld id="{E50BC8A6-2E42-4D90-87AF-1BA825E5950D}" type="datetimeFigureOut">
              <a:rPr lang="en-US" smtClean="0"/>
              <a:t>7/21/2022</a:t>
            </a:fld>
            <a:endParaRPr lang="en-US"/>
          </a:p>
        </p:txBody>
      </p:sp>
      <p:sp>
        <p:nvSpPr>
          <p:cNvPr id="6" name="Footer Placeholder 5"/>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30998160" y="30510487"/>
            <a:ext cx="9875520" cy="1752600"/>
          </a:xfrm>
          <a:prstGeom prst="rect">
            <a:avLst/>
          </a:prstGeom>
        </p:spPr>
        <p:txBody>
          <a:bodyPr/>
          <a:lstStyle/>
          <a:p>
            <a:fld id="{B2F640C1-C55E-4808-8E93-6035EFD52839}" type="slidenum">
              <a:rPr lang="en-US" smtClean="0"/>
              <a:t>‹#›</a:t>
            </a:fld>
            <a:endParaRPr lang="en-US"/>
          </a:p>
        </p:txBody>
      </p:sp>
    </p:spTree>
    <p:extLst>
      <p:ext uri="{BB962C8B-B14F-4D97-AF65-F5344CB8AC3E}">
        <p14:creationId xmlns:p14="http://schemas.microsoft.com/office/powerpoint/2010/main" val="3193467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a:prstGeom prst="rect">
            <a:avLst/>
          </a:prstGeo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4" name="Content Placeholder 3"/>
          <p:cNvSpPr>
            <a:spLocks noGrp="1"/>
          </p:cNvSpPr>
          <p:nvPr>
            <p:ph sz="half" idx="2"/>
          </p:nvPr>
        </p:nvSpPr>
        <p:spPr>
          <a:xfrm>
            <a:off x="3023242" y="12024360"/>
            <a:ext cx="18568032" cy="17686022"/>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a:prstGeom prst="rect">
            <a:avLst/>
          </a:prstGeo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6" name="Content Placeholder 5"/>
          <p:cNvSpPr>
            <a:spLocks noGrp="1"/>
          </p:cNvSpPr>
          <p:nvPr>
            <p:ph sz="quarter" idx="4"/>
          </p:nvPr>
        </p:nvSpPr>
        <p:spPr>
          <a:xfrm>
            <a:off x="22219922" y="12024360"/>
            <a:ext cx="18659477" cy="17686022"/>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3017520" y="30510487"/>
            <a:ext cx="9875520" cy="1752600"/>
          </a:xfrm>
          <a:prstGeom prst="rect">
            <a:avLst/>
          </a:prstGeom>
        </p:spPr>
        <p:txBody>
          <a:bodyPr/>
          <a:lstStyle/>
          <a:p>
            <a:fld id="{E50BC8A6-2E42-4D90-87AF-1BA825E5950D}" type="datetimeFigureOut">
              <a:rPr lang="en-US" smtClean="0"/>
              <a:t>7/21/2022</a:t>
            </a:fld>
            <a:endParaRPr lang="en-US"/>
          </a:p>
        </p:txBody>
      </p:sp>
      <p:sp>
        <p:nvSpPr>
          <p:cNvPr id="8" name="Footer Placeholder 7"/>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9" name="Slide Number Placeholder 8"/>
          <p:cNvSpPr>
            <a:spLocks noGrp="1"/>
          </p:cNvSpPr>
          <p:nvPr>
            <p:ph type="sldNum" sz="quarter" idx="12"/>
          </p:nvPr>
        </p:nvSpPr>
        <p:spPr>
          <a:xfrm>
            <a:off x="30998160" y="30510487"/>
            <a:ext cx="9875520" cy="1752600"/>
          </a:xfrm>
          <a:prstGeom prst="rect">
            <a:avLst/>
          </a:prstGeom>
        </p:spPr>
        <p:txBody>
          <a:bodyPr/>
          <a:lstStyle/>
          <a:p>
            <a:fld id="{B2F640C1-C55E-4808-8E93-6035EFD52839}" type="slidenum">
              <a:rPr lang="en-US" smtClean="0"/>
              <a:t>‹#›</a:t>
            </a:fld>
            <a:endParaRPr lang="en-US"/>
          </a:p>
        </p:txBody>
      </p:sp>
    </p:spTree>
    <p:extLst>
      <p:ext uri="{BB962C8B-B14F-4D97-AF65-F5344CB8AC3E}">
        <p14:creationId xmlns:p14="http://schemas.microsoft.com/office/powerpoint/2010/main" val="172342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017520" y="1752607"/>
            <a:ext cx="37856160" cy="6362702"/>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3017520" y="30510487"/>
            <a:ext cx="9875520" cy="1752600"/>
          </a:xfrm>
          <a:prstGeom prst="rect">
            <a:avLst/>
          </a:prstGeom>
        </p:spPr>
        <p:txBody>
          <a:bodyPr/>
          <a:lstStyle/>
          <a:p>
            <a:fld id="{E50BC8A6-2E42-4D90-87AF-1BA825E5950D}" type="datetimeFigureOut">
              <a:rPr lang="en-US" smtClean="0"/>
              <a:t>7/21/2022</a:t>
            </a:fld>
            <a:endParaRPr lang="en-US"/>
          </a:p>
        </p:txBody>
      </p:sp>
      <p:sp>
        <p:nvSpPr>
          <p:cNvPr id="4" name="Footer Placeholder 3"/>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5" name="Slide Number Placeholder 4"/>
          <p:cNvSpPr>
            <a:spLocks noGrp="1"/>
          </p:cNvSpPr>
          <p:nvPr>
            <p:ph type="sldNum" sz="quarter" idx="12"/>
          </p:nvPr>
        </p:nvSpPr>
        <p:spPr>
          <a:xfrm>
            <a:off x="30998160" y="30510487"/>
            <a:ext cx="9875520" cy="1752600"/>
          </a:xfrm>
          <a:prstGeom prst="rect">
            <a:avLst/>
          </a:prstGeom>
        </p:spPr>
        <p:txBody>
          <a:bodyPr/>
          <a:lstStyle/>
          <a:p>
            <a:fld id="{B2F640C1-C55E-4808-8E93-6035EFD52839}" type="slidenum">
              <a:rPr lang="en-US" smtClean="0"/>
              <a:t>‹#›</a:t>
            </a:fld>
            <a:endParaRPr lang="en-US"/>
          </a:p>
        </p:txBody>
      </p:sp>
    </p:spTree>
    <p:extLst>
      <p:ext uri="{BB962C8B-B14F-4D97-AF65-F5344CB8AC3E}">
        <p14:creationId xmlns:p14="http://schemas.microsoft.com/office/powerpoint/2010/main" val="3577875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017520" y="30510487"/>
            <a:ext cx="9875520" cy="1752600"/>
          </a:xfrm>
          <a:prstGeom prst="rect">
            <a:avLst/>
          </a:prstGeom>
        </p:spPr>
        <p:txBody>
          <a:bodyPr/>
          <a:lstStyle/>
          <a:p>
            <a:fld id="{E50BC8A6-2E42-4D90-87AF-1BA825E5950D}" type="datetimeFigureOut">
              <a:rPr lang="en-US" smtClean="0"/>
              <a:t>7/21/2022</a:t>
            </a:fld>
            <a:endParaRPr lang="en-US"/>
          </a:p>
        </p:txBody>
      </p:sp>
      <p:sp>
        <p:nvSpPr>
          <p:cNvPr id="3" name="Footer Placeholder 2"/>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4" name="Slide Number Placeholder 3"/>
          <p:cNvSpPr>
            <a:spLocks noGrp="1"/>
          </p:cNvSpPr>
          <p:nvPr>
            <p:ph type="sldNum" sz="quarter" idx="12"/>
          </p:nvPr>
        </p:nvSpPr>
        <p:spPr>
          <a:xfrm>
            <a:off x="30998160" y="30510487"/>
            <a:ext cx="9875520" cy="1752600"/>
          </a:xfrm>
          <a:prstGeom prst="rect">
            <a:avLst/>
          </a:prstGeom>
        </p:spPr>
        <p:txBody>
          <a:bodyPr/>
          <a:lstStyle/>
          <a:p>
            <a:fld id="{B2F640C1-C55E-4808-8E93-6035EFD52839}" type="slidenum">
              <a:rPr lang="en-US" smtClean="0"/>
              <a:t>‹#›</a:t>
            </a:fld>
            <a:endParaRPr lang="en-US"/>
          </a:p>
        </p:txBody>
      </p:sp>
    </p:spTree>
    <p:extLst>
      <p:ext uri="{BB962C8B-B14F-4D97-AF65-F5344CB8AC3E}">
        <p14:creationId xmlns:p14="http://schemas.microsoft.com/office/powerpoint/2010/main" val="575954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a:prstGeom prst="rect">
            <a:avLst/>
          </a:prstGeo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a:prstGeom prst="rect">
            <a:avLst/>
          </a:prstGeo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a:prstGeom prst="rect">
            <a:avLst/>
          </a:prstGeo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a:xfrm>
            <a:off x="3017520" y="30510487"/>
            <a:ext cx="9875520" cy="1752600"/>
          </a:xfrm>
          <a:prstGeom prst="rect">
            <a:avLst/>
          </a:prstGeom>
        </p:spPr>
        <p:txBody>
          <a:bodyPr/>
          <a:lstStyle/>
          <a:p>
            <a:fld id="{E50BC8A6-2E42-4D90-87AF-1BA825E5950D}" type="datetimeFigureOut">
              <a:rPr lang="en-US" smtClean="0"/>
              <a:t>7/21/2022</a:t>
            </a:fld>
            <a:endParaRPr lang="en-US"/>
          </a:p>
        </p:txBody>
      </p:sp>
      <p:sp>
        <p:nvSpPr>
          <p:cNvPr id="6" name="Footer Placeholder 5"/>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30998160" y="30510487"/>
            <a:ext cx="9875520" cy="1752600"/>
          </a:xfrm>
          <a:prstGeom prst="rect">
            <a:avLst/>
          </a:prstGeom>
        </p:spPr>
        <p:txBody>
          <a:bodyPr/>
          <a:lstStyle/>
          <a:p>
            <a:fld id="{B2F640C1-C55E-4808-8E93-6035EFD52839}" type="slidenum">
              <a:rPr lang="en-US" smtClean="0"/>
              <a:t>‹#›</a:t>
            </a:fld>
            <a:endParaRPr lang="en-US"/>
          </a:p>
        </p:txBody>
      </p:sp>
    </p:spTree>
    <p:extLst>
      <p:ext uri="{BB962C8B-B14F-4D97-AF65-F5344CB8AC3E}">
        <p14:creationId xmlns:p14="http://schemas.microsoft.com/office/powerpoint/2010/main" val="760090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a:prstGeom prst="rect">
            <a:avLst/>
          </a:prstGeo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a:prstGeom prst="rect">
            <a:avLst/>
          </a:prstGeo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a:prstGeom prst="rect">
            <a:avLst/>
          </a:prstGeo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a:xfrm>
            <a:off x="3017520" y="30510487"/>
            <a:ext cx="9875520" cy="1752600"/>
          </a:xfrm>
          <a:prstGeom prst="rect">
            <a:avLst/>
          </a:prstGeom>
        </p:spPr>
        <p:txBody>
          <a:bodyPr/>
          <a:lstStyle/>
          <a:p>
            <a:fld id="{E50BC8A6-2E42-4D90-87AF-1BA825E5950D}" type="datetimeFigureOut">
              <a:rPr lang="en-US" smtClean="0"/>
              <a:t>7/21/2022</a:t>
            </a:fld>
            <a:endParaRPr lang="en-US"/>
          </a:p>
        </p:txBody>
      </p:sp>
      <p:sp>
        <p:nvSpPr>
          <p:cNvPr id="6" name="Footer Placeholder 5"/>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30998160" y="30510487"/>
            <a:ext cx="9875520" cy="1752600"/>
          </a:xfrm>
          <a:prstGeom prst="rect">
            <a:avLst/>
          </a:prstGeom>
        </p:spPr>
        <p:txBody>
          <a:bodyPr/>
          <a:lstStyle/>
          <a:p>
            <a:fld id="{B2F640C1-C55E-4808-8E93-6035EFD52839}" type="slidenum">
              <a:rPr lang="en-US" smtClean="0"/>
              <a:t>‹#›</a:t>
            </a:fld>
            <a:endParaRPr lang="en-US"/>
          </a:p>
        </p:txBody>
      </p:sp>
    </p:spTree>
    <p:extLst>
      <p:ext uri="{BB962C8B-B14F-4D97-AF65-F5344CB8AC3E}">
        <p14:creationId xmlns:p14="http://schemas.microsoft.com/office/powerpoint/2010/main" val="2170470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1" title="Decorative Background"/>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7092"/>
            <a:ext cx="43891200" cy="6583680"/>
          </a:xfrm>
          <a:prstGeom prst="rect">
            <a:avLst/>
          </a:prstGeom>
        </p:spPr>
      </p:pic>
      <p:grpSp>
        <p:nvGrpSpPr>
          <p:cNvPr id="36" name="Group 35" title="Decorative Dashed Line"/>
          <p:cNvGrpSpPr/>
          <p:nvPr userDrawn="1"/>
        </p:nvGrpSpPr>
        <p:grpSpPr>
          <a:xfrm>
            <a:off x="762048" y="6554038"/>
            <a:ext cx="43129152" cy="6976"/>
            <a:chOff x="762048" y="6604838"/>
            <a:chExt cx="43129152" cy="6976"/>
          </a:xfrm>
        </p:grpSpPr>
        <p:cxnSp>
          <p:nvCxnSpPr>
            <p:cNvPr id="21" name="Straight Connector 20"/>
            <p:cNvCxnSpPr/>
            <p:nvPr userDrawn="1"/>
          </p:nvCxnSpPr>
          <p:spPr>
            <a:xfrm>
              <a:off x="16638688" y="6611814"/>
              <a:ext cx="27252512" cy="0"/>
            </a:xfrm>
            <a:prstGeom prst="line">
              <a:avLst/>
            </a:prstGeom>
            <a:ln w="254000" cap="flat" cmpd="sng">
              <a:solidFill>
                <a:srgbClr val="952325"/>
              </a:solidFill>
            </a:ln>
          </p:spPr>
          <p:style>
            <a:lnRef idx="1">
              <a:schemeClr val="accent1"/>
            </a:lnRef>
            <a:fillRef idx="0">
              <a:schemeClr val="accent1"/>
            </a:fillRef>
            <a:effectRef idx="0">
              <a:schemeClr val="accent1"/>
            </a:effectRef>
            <a:fontRef idx="minor">
              <a:schemeClr val="tx1"/>
            </a:fontRef>
          </p:style>
        </p:cxnSp>
        <p:grpSp>
          <p:nvGrpSpPr>
            <p:cNvPr id="34" name="Group 33"/>
            <p:cNvGrpSpPr/>
            <p:nvPr userDrawn="1"/>
          </p:nvGrpSpPr>
          <p:grpSpPr>
            <a:xfrm>
              <a:off x="762048" y="6604838"/>
              <a:ext cx="15375979" cy="6976"/>
              <a:chOff x="762048" y="6604838"/>
              <a:chExt cx="15375979" cy="6976"/>
            </a:xfrm>
          </p:grpSpPr>
          <p:cxnSp>
            <p:nvCxnSpPr>
              <p:cNvPr id="28" name="Straight Connector 27"/>
              <p:cNvCxnSpPr/>
              <p:nvPr userDrawn="1"/>
            </p:nvCxnSpPr>
            <p:spPr>
              <a:xfrm>
                <a:off x="8399029" y="6611814"/>
                <a:ext cx="7738998" cy="0"/>
              </a:xfrm>
              <a:prstGeom prst="line">
                <a:avLst/>
              </a:prstGeom>
              <a:ln w="254000" cap="flat" cmpd="sng">
                <a:solidFill>
                  <a:srgbClr val="952325"/>
                </a:solidFill>
                <a:prstDash val="lg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userDrawn="1"/>
            </p:nvCxnSpPr>
            <p:spPr>
              <a:xfrm>
                <a:off x="1267460" y="6611814"/>
                <a:ext cx="7738998" cy="0"/>
              </a:xfrm>
              <a:prstGeom prst="line">
                <a:avLst/>
              </a:prstGeom>
              <a:ln w="254000" cap="flat" cmpd="sng">
                <a:solidFill>
                  <a:srgbClr val="952325"/>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762048" y="6604838"/>
                <a:ext cx="918227" cy="0"/>
              </a:xfrm>
              <a:prstGeom prst="line">
                <a:avLst/>
              </a:prstGeom>
              <a:ln w="254000" cap="flat" cmpd="sng">
                <a:solidFill>
                  <a:srgbClr val="952325"/>
                </a:solidFill>
                <a:prstDash val="sysDot"/>
              </a:ln>
            </p:spPr>
            <p:style>
              <a:lnRef idx="1">
                <a:schemeClr val="accent1"/>
              </a:lnRef>
              <a:fillRef idx="0">
                <a:schemeClr val="accent1"/>
              </a:fillRef>
              <a:effectRef idx="0">
                <a:schemeClr val="accent1"/>
              </a:effectRef>
              <a:fontRef idx="minor">
                <a:schemeClr val="tx1"/>
              </a:fontRef>
            </p:style>
          </p:cxnSp>
        </p:grpSp>
      </p:grpSp>
      <p:pic>
        <p:nvPicPr>
          <p:cNvPr id="11" name="Picture 10" title="NC State University">
            <a:extLst>
              <a:ext uri="{FF2B5EF4-FFF2-40B4-BE49-F238E27FC236}">
                <a16:creationId xmlns:a16="http://schemas.microsoft.com/office/drawing/2014/main" id="{2343E165-CDD9-4FFA-B63F-0AB512536761}"/>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168640" y="1272298"/>
            <a:ext cx="5563699" cy="2678818"/>
          </a:xfrm>
          <a:prstGeom prst="rect">
            <a:avLst/>
          </a:prstGeom>
        </p:spPr>
      </p:pic>
      <p:pic>
        <p:nvPicPr>
          <p:cNvPr id="12" name="Picture 11">
            <a:extLst>
              <a:ext uri="{FF2B5EF4-FFF2-40B4-BE49-F238E27FC236}">
                <a16:creationId xmlns:a16="http://schemas.microsoft.com/office/drawing/2014/main" id="{A9978A6F-64E9-4011-94C4-23D326AA3574}"/>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762048" y="4297868"/>
            <a:ext cx="8376882" cy="984357"/>
          </a:xfrm>
          <a:prstGeom prst="rect">
            <a:avLst/>
          </a:prstGeom>
        </p:spPr>
      </p:pic>
    </p:spTree>
    <p:extLst>
      <p:ext uri="{BB962C8B-B14F-4D97-AF65-F5344CB8AC3E}">
        <p14:creationId xmlns:p14="http://schemas.microsoft.com/office/powerpoint/2010/main" val="21490809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title="Decorative Dashed Line"/>
          <p:cNvGrpSpPr/>
          <p:nvPr/>
        </p:nvGrpSpPr>
        <p:grpSpPr>
          <a:xfrm>
            <a:off x="762048" y="31014238"/>
            <a:ext cx="43129152" cy="6976"/>
            <a:chOff x="762048" y="6604838"/>
            <a:chExt cx="43129152" cy="6976"/>
          </a:xfrm>
        </p:grpSpPr>
        <p:cxnSp>
          <p:nvCxnSpPr>
            <p:cNvPr id="11" name="Straight Connector 10"/>
            <p:cNvCxnSpPr/>
            <p:nvPr userDrawn="1"/>
          </p:nvCxnSpPr>
          <p:spPr>
            <a:xfrm>
              <a:off x="16638688" y="6611814"/>
              <a:ext cx="27252512" cy="0"/>
            </a:xfrm>
            <a:prstGeom prst="line">
              <a:avLst/>
            </a:prstGeom>
            <a:ln w="254000" cap="flat" cmpd="sng">
              <a:solidFill>
                <a:srgbClr val="952325"/>
              </a:solidFill>
            </a:ln>
          </p:spPr>
          <p:style>
            <a:lnRef idx="1">
              <a:schemeClr val="accent1"/>
            </a:lnRef>
            <a:fillRef idx="0">
              <a:schemeClr val="accent1"/>
            </a:fillRef>
            <a:effectRef idx="0">
              <a:schemeClr val="accent1"/>
            </a:effectRef>
            <a:fontRef idx="minor">
              <a:schemeClr val="tx1"/>
            </a:fontRef>
          </p:style>
        </p:cxnSp>
        <p:grpSp>
          <p:nvGrpSpPr>
            <p:cNvPr id="12" name="Group 11"/>
            <p:cNvGrpSpPr/>
            <p:nvPr userDrawn="1"/>
          </p:nvGrpSpPr>
          <p:grpSpPr>
            <a:xfrm>
              <a:off x="762048" y="6604838"/>
              <a:ext cx="15375979" cy="6976"/>
              <a:chOff x="762048" y="6604838"/>
              <a:chExt cx="15375979" cy="6976"/>
            </a:xfrm>
          </p:grpSpPr>
          <p:cxnSp>
            <p:nvCxnSpPr>
              <p:cNvPr id="13" name="Straight Connector 12"/>
              <p:cNvCxnSpPr/>
              <p:nvPr userDrawn="1"/>
            </p:nvCxnSpPr>
            <p:spPr>
              <a:xfrm>
                <a:off x="8399029" y="6611814"/>
                <a:ext cx="7738998" cy="0"/>
              </a:xfrm>
              <a:prstGeom prst="line">
                <a:avLst/>
              </a:prstGeom>
              <a:ln w="254000" cap="flat" cmpd="sng">
                <a:solidFill>
                  <a:srgbClr val="952325"/>
                </a:solidFill>
                <a:prstDash val="lg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1267460" y="6611814"/>
                <a:ext cx="7738998" cy="0"/>
              </a:xfrm>
              <a:prstGeom prst="line">
                <a:avLst/>
              </a:prstGeom>
              <a:ln w="254000" cap="flat" cmpd="sng">
                <a:solidFill>
                  <a:srgbClr val="952325"/>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762048" y="6604838"/>
                <a:ext cx="918227" cy="0"/>
              </a:xfrm>
              <a:prstGeom prst="line">
                <a:avLst/>
              </a:prstGeom>
              <a:ln w="254000" cap="flat" cmpd="sng">
                <a:solidFill>
                  <a:srgbClr val="952325"/>
                </a:solidFill>
                <a:prstDash val="sysDot"/>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7502769" y="1185717"/>
            <a:ext cx="29445022" cy="2318864"/>
          </a:xfrm>
        </p:spPr>
        <p:txBody>
          <a:bodyPr/>
          <a:lstStyle/>
          <a:p>
            <a:r>
              <a:rPr lang="en-US" sz="8800" dirty="0">
                <a:solidFill>
                  <a:schemeClr val="bg1"/>
                </a:solidFill>
                <a:latin typeface="Arial" panose="020B0604020202020204" pitchFamily="34" charset="0"/>
                <a:cs typeface="Arial" panose="020B0604020202020204" pitchFamily="34" charset="0"/>
              </a:rPr>
              <a:t>[Poster Title]</a:t>
            </a:r>
          </a:p>
        </p:txBody>
      </p:sp>
      <p:sp>
        <p:nvSpPr>
          <p:cNvPr id="3" name="Subtitle 2"/>
          <p:cNvSpPr>
            <a:spLocks noGrp="1"/>
          </p:cNvSpPr>
          <p:nvPr>
            <p:ph type="subTitle" idx="1"/>
          </p:nvPr>
        </p:nvSpPr>
        <p:spPr>
          <a:xfrm>
            <a:off x="7340321" y="3929893"/>
            <a:ext cx="29769917" cy="1560135"/>
          </a:xfrm>
        </p:spPr>
        <p:txBody>
          <a:bodyPr/>
          <a:lstStyle/>
          <a:p>
            <a:r>
              <a:rPr lang="en-US" sz="4800" dirty="0">
                <a:solidFill>
                  <a:schemeClr val="bg1"/>
                </a:solidFill>
                <a:latin typeface="Arial" panose="020B0604020202020204" pitchFamily="34" charset="0"/>
                <a:cs typeface="Arial" panose="020B0604020202020204" pitchFamily="34" charset="0"/>
              </a:rPr>
              <a:t>[Secondary Information]</a:t>
            </a:r>
          </a:p>
        </p:txBody>
      </p:sp>
      <p:sp>
        <p:nvSpPr>
          <p:cNvPr id="76" name="TextBox 75">
            <a:extLst>
              <a:ext uri="{FF2B5EF4-FFF2-40B4-BE49-F238E27FC236}">
                <a16:creationId xmlns:a16="http://schemas.microsoft.com/office/drawing/2014/main" id="{80BEC47B-40C5-4EA2-B649-4B1C35593E0D}"/>
              </a:ext>
            </a:extLst>
          </p:cNvPr>
          <p:cNvSpPr txBox="1"/>
          <p:nvPr/>
        </p:nvSpPr>
        <p:spPr>
          <a:xfrm>
            <a:off x="4112015" y="7561385"/>
            <a:ext cx="11019693" cy="830997"/>
          </a:xfrm>
          <a:prstGeom prst="rect">
            <a:avLst/>
          </a:prstGeom>
          <a:noFill/>
        </p:spPr>
        <p:txBody>
          <a:bodyPr wrap="square" rtlCol="0">
            <a:spAutoFit/>
          </a:bodyPr>
          <a:lstStyle/>
          <a:p>
            <a:pPr algn="ctr"/>
            <a:r>
              <a:rPr lang="en-US" sz="4800" dirty="0">
                <a:solidFill>
                  <a:srgbClr val="CC0000"/>
                </a:solidFill>
                <a:latin typeface="Arial" panose="020B0604020202020204" pitchFamily="34" charset="0"/>
                <a:cs typeface="Arial" panose="020B0604020202020204" pitchFamily="34" charset="0"/>
              </a:rPr>
              <a:t>[HEADING TYPE 1]</a:t>
            </a:r>
          </a:p>
        </p:txBody>
      </p:sp>
      <p:sp>
        <p:nvSpPr>
          <p:cNvPr id="77" name="TextBox 76" title="Heading - Type 2 Background">
            <a:extLst>
              <a:ext uri="{FF2B5EF4-FFF2-40B4-BE49-F238E27FC236}">
                <a16:creationId xmlns:a16="http://schemas.microsoft.com/office/drawing/2014/main" id="{FAD51DAB-4CD3-47FB-A786-D4E52B93158F}"/>
              </a:ext>
            </a:extLst>
          </p:cNvPr>
          <p:cNvSpPr txBox="1"/>
          <p:nvPr/>
        </p:nvSpPr>
        <p:spPr>
          <a:xfrm>
            <a:off x="4639554" y="9294774"/>
            <a:ext cx="9964615" cy="1292662"/>
          </a:xfrm>
          <a:prstGeom prst="rect">
            <a:avLst/>
          </a:prstGeom>
          <a:solidFill>
            <a:srgbClr val="CC0000"/>
          </a:solidFill>
          <a:ln>
            <a:noFill/>
          </a:ln>
        </p:spPr>
        <p:txBody>
          <a:bodyPr wrap="square" lIns="457200" tIns="228600" rIns="457200" bIns="228600" rtlCol="0">
            <a:spAutoFit/>
          </a:bodyPr>
          <a:lstStyle/>
          <a:p>
            <a:pPr algn="ctr"/>
            <a:r>
              <a:rPr lang="en-US" sz="5400" dirty="0">
                <a:solidFill>
                  <a:schemeClr val="bg1"/>
                </a:solidFill>
                <a:latin typeface="Arial" panose="020B0604020202020204" pitchFamily="34" charset="0"/>
                <a:cs typeface="Arial" panose="020B0604020202020204" pitchFamily="34" charset="0"/>
              </a:rPr>
              <a:t>[HEADING TYPE 2]</a:t>
            </a:r>
          </a:p>
        </p:txBody>
      </p:sp>
      <p:sp>
        <p:nvSpPr>
          <p:cNvPr id="78" name="TextBox 77">
            <a:extLst>
              <a:ext uri="{FF2B5EF4-FFF2-40B4-BE49-F238E27FC236}">
                <a16:creationId xmlns:a16="http://schemas.microsoft.com/office/drawing/2014/main" id="{5FD70984-5A2F-462C-944D-833C21B21D4B}"/>
              </a:ext>
            </a:extLst>
          </p:cNvPr>
          <p:cNvSpPr txBox="1"/>
          <p:nvPr/>
        </p:nvSpPr>
        <p:spPr>
          <a:xfrm>
            <a:off x="4112015" y="11489828"/>
            <a:ext cx="11019693" cy="830997"/>
          </a:xfrm>
          <a:prstGeom prst="rect">
            <a:avLst/>
          </a:prstGeom>
          <a:noFill/>
        </p:spPr>
        <p:txBody>
          <a:bodyPr wrap="square" rtlCol="0">
            <a:spAutoFit/>
          </a:bodyPr>
          <a:lstStyle/>
          <a:p>
            <a:pPr algn="ctr"/>
            <a:r>
              <a:rPr lang="en-US" sz="4800" b="1" dirty="0">
                <a:solidFill>
                  <a:srgbClr val="666666"/>
                </a:solidFill>
                <a:latin typeface="Arial Black" panose="020B0A04020102020204" pitchFamily="34" charset="0"/>
                <a:cs typeface="Arial" panose="020B0604020202020204" pitchFamily="34" charset="0"/>
              </a:rPr>
              <a:t>[HEADING TYPE 3]</a:t>
            </a:r>
          </a:p>
        </p:txBody>
      </p:sp>
      <p:sp>
        <p:nvSpPr>
          <p:cNvPr id="79" name="TextBox 78" title="Heading - Type 4 Background">
            <a:extLst>
              <a:ext uri="{FF2B5EF4-FFF2-40B4-BE49-F238E27FC236}">
                <a16:creationId xmlns:a16="http://schemas.microsoft.com/office/drawing/2014/main" id="{62E221B4-CE3A-4A40-99B0-69839F68772F}"/>
              </a:ext>
            </a:extLst>
          </p:cNvPr>
          <p:cNvSpPr txBox="1"/>
          <p:nvPr/>
        </p:nvSpPr>
        <p:spPr>
          <a:xfrm>
            <a:off x="4639554" y="13223216"/>
            <a:ext cx="9964615" cy="1292662"/>
          </a:xfrm>
          <a:prstGeom prst="rect">
            <a:avLst/>
          </a:prstGeom>
          <a:solidFill>
            <a:srgbClr val="666666"/>
          </a:solidFill>
        </p:spPr>
        <p:txBody>
          <a:bodyPr wrap="square" lIns="457200" tIns="228600" rIns="457200" bIns="228600" rtlCol="0">
            <a:spAutoFit/>
          </a:bodyPr>
          <a:lstStyle/>
          <a:p>
            <a:pPr algn="ctr"/>
            <a:r>
              <a:rPr lang="en-US" sz="5400" b="1" dirty="0">
                <a:solidFill>
                  <a:schemeClr val="bg1"/>
                </a:solidFill>
                <a:latin typeface="Arial Black" panose="020B0A04020102020204" pitchFamily="34" charset="0"/>
                <a:cs typeface="Arial" panose="020B0604020202020204" pitchFamily="34" charset="0"/>
              </a:rPr>
              <a:t>[HEADING TYPE 4]</a:t>
            </a:r>
          </a:p>
        </p:txBody>
      </p:sp>
      <p:sp>
        <p:nvSpPr>
          <p:cNvPr id="80" name="TextBox 79">
            <a:extLst>
              <a:ext uri="{FF2B5EF4-FFF2-40B4-BE49-F238E27FC236}">
                <a16:creationId xmlns:a16="http://schemas.microsoft.com/office/drawing/2014/main" id="{F4751CCE-4F5D-42FA-95FF-CBB4CF9C86ED}"/>
              </a:ext>
            </a:extLst>
          </p:cNvPr>
          <p:cNvSpPr txBox="1"/>
          <p:nvPr/>
        </p:nvSpPr>
        <p:spPr>
          <a:xfrm>
            <a:off x="3799367" y="15697200"/>
            <a:ext cx="13712125" cy="5262979"/>
          </a:xfrm>
          <a:prstGeom prst="rect">
            <a:avLst/>
          </a:prstGeom>
          <a:noFill/>
        </p:spPr>
        <p:txBody>
          <a:bodyPr wrap="square" rtlCol="0">
            <a:spAutoFit/>
          </a:bodyPr>
          <a:lstStyle/>
          <a:p>
            <a:pPr>
              <a:spcAft>
                <a:spcPts val="1200"/>
              </a:spcAft>
            </a:pPr>
            <a:r>
              <a:rPr lang="en-US" sz="4000" b="1" dirty="0">
                <a:latin typeface="Arial" panose="020B0604020202020204" pitchFamily="34" charset="0"/>
                <a:cs typeface="Arial" panose="020B0604020202020204" pitchFamily="34" charset="0"/>
              </a:rPr>
              <a:t>RECOMMENDED SANS SERIF FONT: ARIAL</a:t>
            </a:r>
          </a:p>
          <a:p>
            <a:pPr>
              <a:spcAft>
                <a:spcPts val="1200"/>
              </a:spcAft>
            </a:pPr>
            <a:r>
              <a:rPr lang="en-US" sz="3200" dirty="0">
                <a:latin typeface="Arial" panose="020B0604020202020204" pitchFamily="34" charset="0"/>
                <a:cs typeface="Arial" panose="020B0604020202020204" pitchFamily="34" charset="0"/>
              </a:rPr>
              <a:t>A sans serif font (doesn’t have the little squigglies) is best to use for titles, headers and text in diagrams. </a:t>
            </a:r>
          </a:p>
          <a:p>
            <a:pPr marL="914400" lvl="1"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Avoid using two similar sans serif fonts together because </a:t>
            </a:r>
            <a:r>
              <a:rPr lang="en-US" sz="3200" b="0" i="0" dirty="0">
                <a:solidFill>
                  <a:srgbClr val="202124"/>
                </a:solidFill>
                <a:effectLst/>
                <a:latin typeface="Roboto" panose="02000000000000000000" pitchFamily="2" charset="0"/>
              </a:rPr>
              <a:t>they look almost the same </a:t>
            </a:r>
            <a:r>
              <a:rPr lang="en-US" sz="3200" dirty="0">
                <a:latin typeface="Arial" panose="020B0604020202020204" pitchFamily="34" charset="0"/>
                <a:cs typeface="Arial" panose="020B0604020202020204" pitchFamily="34" charset="0"/>
              </a:rPr>
              <a:t>and cause “visual conflict”</a:t>
            </a:r>
          </a:p>
          <a:p>
            <a:pPr marL="914400" lvl="1"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Use size, font weight and color to create contrast between different text blocks</a:t>
            </a:r>
          </a:p>
          <a:p>
            <a:pPr marL="914400" lvl="1"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Make sure there is plenty of contrast between text and the  background and avoid colored text on top of a colored background</a:t>
            </a:r>
          </a:p>
        </p:txBody>
      </p:sp>
      <p:sp>
        <p:nvSpPr>
          <p:cNvPr id="81" name="TextBox 80">
            <a:extLst>
              <a:ext uri="{FF2B5EF4-FFF2-40B4-BE49-F238E27FC236}">
                <a16:creationId xmlns:a16="http://schemas.microsoft.com/office/drawing/2014/main" id="{AEEE2D97-BE95-4267-8789-98E4E8DFC016}"/>
              </a:ext>
            </a:extLst>
          </p:cNvPr>
          <p:cNvSpPr txBox="1"/>
          <p:nvPr/>
        </p:nvSpPr>
        <p:spPr>
          <a:xfrm>
            <a:off x="3799366" y="21530877"/>
            <a:ext cx="13712125" cy="6401753"/>
          </a:xfrm>
          <a:prstGeom prst="rect">
            <a:avLst/>
          </a:prstGeom>
          <a:noFill/>
        </p:spPr>
        <p:txBody>
          <a:bodyPr wrap="square" rtlCol="0">
            <a:spAutoFit/>
          </a:bodyPr>
          <a:lstStyle/>
          <a:p>
            <a:pPr>
              <a:spcAft>
                <a:spcPts val="1200"/>
              </a:spcAft>
            </a:pPr>
            <a:r>
              <a:rPr lang="en-US" sz="4000" b="1" dirty="0">
                <a:latin typeface="Georgia" panose="02040502050405020303" pitchFamily="18" charset="0"/>
                <a:cs typeface="Arial" panose="020B0604020202020204" pitchFamily="34" charset="0"/>
              </a:rPr>
              <a:t>RECOMMENDED SERIF FONT: GEORGIA</a:t>
            </a:r>
          </a:p>
          <a:p>
            <a:pPr>
              <a:spcAft>
                <a:spcPts val="1200"/>
              </a:spcAft>
            </a:pPr>
            <a:r>
              <a:rPr lang="en-US" sz="3200" dirty="0">
                <a:latin typeface="Georgia" panose="02040502050405020303" pitchFamily="18" charset="0"/>
                <a:cs typeface="Arial" panose="020B0604020202020204" pitchFamily="34" charset="0"/>
              </a:rPr>
              <a:t>A serif font (has the little squigglies) is best for paragraph or large blocks of text.</a:t>
            </a:r>
          </a:p>
          <a:p>
            <a:pPr marL="914400" lvl="1" indent="-457200">
              <a:spcAft>
                <a:spcPts val="1200"/>
              </a:spcAft>
              <a:buFont typeface="Arial" panose="020B0604020202020204" pitchFamily="34" charset="0"/>
              <a:buChar char="•"/>
            </a:pPr>
            <a:r>
              <a:rPr lang="en-US" sz="3200" dirty="0">
                <a:latin typeface="Georgia" panose="02040502050405020303" pitchFamily="18" charset="0"/>
                <a:cs typeface="Arial" panose="020B0604020202020204" pitchFamily="34" charset="0"/>
              </a:rPr>
              <a:t>Remember to make your paragraphs no more than 12 words wide or it increases the reading difficulty for the viewer</a:t>
            </a:r>
          </a:p>
          <a:p>
            <a:pPr marL="914400" lvl="1" indent="-457200">
              <a:spcAft>
                <a:spcPts val="1200"/>
              </a:spcAft>
              <a:buFont typeface="Arial" panose="020B0604020202020204" pitchFamily="34" charset="0"/>
              <a:buChar char="•"/>
            </a:pPr>
            <a:r>
              <a:rPr lang="en-US" sz="3200" dirty="0">
                <a:latin typeface="Georgia" panose="02040502050405020303" pitchFamily="18" charset="0"/>
                <a:cs typeface="Arial" panose="020B0604020202020204" pitchFamily="34" charset="0"/>
              </a:rPr>
              <a:t>Try and avoid going below 28pt font if you want the viewer to be able to read your poster from 3ft away</a:t>
            </a:r>
          </a:p>
          <a:p>
            <a:pPr marL="914400" lvl="1" indent="-457200">
              <a:spcAft>
                <a:spcPts val="1200"/>
              </a:spcAft>
              <a:buFont typeface="Arial" panose="020B0604020202020204" pitchFamily="34" charset="0"/>
              <a:buChar char="•"/>
            </a:pPr>
            <a:r>
              <a:rPr lang="en-US" sz="3200" dirty="0">
                <a:latin typeface="Georgia" panose="02040502050405020303" pitchFamily="18" charset="0"/>
                <a:cs typeface="Arial" panose="020B0604020202020204" pitchFamily="34" charset="0"/>
              </a:rPr>
              <a:t>Make sure that to add extra space between blocks of text to visually group them</a:t>
            </a:r>
          </a:p>
          <a:p>
            <a:pPr marL="914400" lvl="1" indent="-457200">
              <a:spcAft>
                <a:spcPts val="1200"/>
              </a:spcAft>
              <a:buFont typeface="Arial" panose="020B0604020202020204" pitchFamily="34" charset="0"/>
              <a:buChar char="•"/>
            </a:pPr>
            <a:r>
              <a:rPr lang="en-US" sz="3200" b="1" dirty="0">
                <a:latin typeface="Georgia" panose="02040502050405020303" pitchFamily="18" charset="0"/>
                <a:cs typeface="Arial" panose="020B0604020202020204" pitchFamily="34" charset="0"/>
              </a:rPr>
              <a:t>ALIGNMENT!</a:t>
            </a:r>
            <a:r>
              <a:rPr lang="en-US" sz="3200" dirty="0">
                <a:latin typeface="Georgia" panose="02040502050405020303" pitchFamily="18" charset="0"/>
                <a:cs typeface="Arial" panose="020B0604020202020204" pitchFamily="34" charset="0"/>
              </a:rPr>
              <a:t> Make sure to align groups of text blocks that “go together” like multiple paragraphs in the same column</a:t>
            </a:r>
          </a:p>
        </p:txBody>
      </p:sp>
      <p:sp>
        <p:nvSpPr>
          <p:cNvPr id="82" name="Rectangle 81" title="Wolfpack Red Color Swatch">
            <a:extLst>
              <a:ext uri="{FF2B5EF4-FFF2-40B4-BE49-F238E27FC236}">
                <a16:creationId xmlns:a16="http://schemas.microsoft.com/office/drawing/2014/main" id="{E718C37A-478D-4DEE-9F34-6D322325F211}"/>
              </a:ext>
            </a:extLst>
          </p:cNvPr>
          <p:cNvSpPr/>
          <p:nvPr/>
        </p:nvSpPr>
        <p:spPr>
          <a:xfrm>
            <a:off x="20020568" y="8456574"/>
            <a:ext cx="2377880" cy="2377880"/>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a:extLst>
              <a:ext uri="{FF2B5EF4-FFF2-40B4-BE49-F238E27FC236}">
                <a16:creationId xmlns:a16="http://schemas.microsoft.com/office/drawing/2014/main" id="{1F31AE2E-F894-4493-B6EB-3C54F29DA4A8}"/>
              </a:ext>
            </a:extLst>
          </p:cNvPr>
          <p:cNvSpPr txBox="1"/>
          <p:nvPr/>
        </p:nvSpPr>
        <p:spPr>
          <a:xfrm>
            <a:off x="20020568" y="10907974"/>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Wolfpack Red</a:t>
            </a:r>
          </a:p>
          <a:p>
            <a:r>
              <a:rPr lang="en-US" dirty="0">
                <a:latin typeface="Arial" panose="020B0604020202020204" pitchFamily="34" charset="0"/>
                <a:cs typeface="Arial" panose="020B0604020202020204" pitchFamily="34" charset="0"/>
              </a:rPr>
              <a:t>RGB 204 0 0</a:t>
            </a:r>
          </a:p>
          <a:p>
            <a:r>
              <a:rPr lang="en-US" dirty="0">
                <a:latin typeface="Arial" panose="020B0604020202020204" pitchFamily="34" charset="0"/>
                <a:cs typeface="Arial" panose="020B0604020202020204" pitchFamily="34" charset="0"/>
              </a:rPr>
              <a:t>HEX #CC0000</a:t>
            </a:r>
          </a:p>
        </p:txBody>
      </p:sp>
      <p:sp>
        <p:nvSpPr>
          <p:cNvPr id="84" name="Rectangle 83" title="Wolfpack White Color Swatch">
            <a:extLst>
              <a:ext uri="{FF2B5EF4-FFF2-40B4-BE49-F238E27FC236}">
                <a16:creationId xmlns:a16="http://schemas.microsoft.com/office/drawing/2014/main" id="{2AAC4B09-34C0-4E2B-9F18-4E6450989ABF}"/>
              </a:ext>
            </a:extLst>
          </p:cNvPr>
          <p:cNvSpPr/>
          <p:nvPr/>
        </p:nvSpPr>
        <p:spPr>
          <a:xfrm>
            <a:off x="23050423" y="8456574"/>
            <a:ext cx="2377880" cy="237788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xtBox 84">
            <a:extLst>
              <a:ext uri="{FF2B5EF4-FFF2-40B4-BE49-F238E27FC236}">
                <a16:creationId xmlns:a16="http://schemas.microsoft.com/office/drawing/2014/main" id="{3E9C18E8-80E2-447F-80BC-667378442362}"/>
              </a:ext>
            </a:extLst>
          </p:cNvPr>
          <p:cNvSpPr txBox="1"/>
          <p:nvPr/>
        </p:nvSpPr>
        <p:spPr>
          <a:xfrm>
            <a:off x="23050423" y="10918134"/>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Wolfpack White</a:t>
            </a:r>
          </a:p>
          <a:p>
            <a:r>
              <a:rPr lang="en-US" dirty="0">
                <a:latin typeface="Arial" panose="020B0604020202020204" pitchFamily="34" charset="0"/>
                <a:cs typeface="Arial" panose="020B0604020202020204" pitchFamily="34" charset="0"/>
              </a:rPr>
              <a:t>RGB 255 255 255</a:t>
            </a:r>
          </a:p>
          <a:p>
            <a:r>
              <a:rPr lang="en-US" dirty="0">
                <a:latin typeface="Arial" panose="020B0604020202020204" pitchFamily="34" charset="0"/>
                <a:cs typeface="Arial" panose="020B0604020202020204" pitchFamily="34" charset="0"/>
              </a:rPr>
              <a:t>HEX #FFFFFF</a:t>
            </a:r>
          </a:p>
        </p:txBody>
      </p:sp>
      <p:sp>
        <p:nvSpPr>
          <p:cNvPr id="86" name="Rectangle 85" title="Wolfpack Black Color Swatch">
            <a:extLst>
              <a:ext uri="{FF2B5EF4-FFF2-40B4-BE49-F238E27FC236}">
                <a16:creationId xmlns:a16="http://schemas.microsoft.com/office/drawing/2014/main" id="{ED8B73E0-B064-48EB-ADA9-862CB7A41DD3}"/>
              </a:ext>
            </a:extLst>
          </p:cNvPr>
          <p:cNvSpPr/>
          <p:nvPr/>
        </p:nvSpPr>
        <p:spPr>
          <a:xfrm>
            <a:off x="26068816" y="8456574"/>
            <a:ext cx="2377880" cy="23778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a:extLst>
              <a:ext uri="{FF2B5EF4-FFF2-40B4-BE49-F238E27FC236}">
                <a16:creationId xmlns:a16="http://schemas.microsoft.com/office/drawing/2014/main" id="{01E829EE-6881-48F1-B531-361D4390ED0F}"/>
              </a:ext>
            </a:extLst>
          </p:cNvPr>
          <p:cNvSpPr txBox="1"/>
          <p:nvPr/>
        </p:nvSpPr>
        <p:spPr>
          <a:xfrm>
            <a:off x="26068816" y="10903863"/>
            <a:ext cx="2345225"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Wolfpack Black</a:t>
            </a:r>
          </a:p>
          <a:p>
            <a:r>
              <a:rPr lang="en-US" dirty="0">
                <a:latin typeface="Arial" panose="020B0604020202020204" pitchFamily="34" charset="0"/>
                <a:cs typeface="Arial" panose="020B0604020202020204" pitchFamily="34" charset="0"/>
              </a:rPr>
              <a:t>RGB 0 0 0</a:t>
            </a:r>
          </a:p>
          <a:p>
            <a:r>
              <a:rPr lang="en-US" dirty="0">
                <a:latin typeface="Arial" panose="020B0604020202020204" pitchFamily="34" charset="0"/>
                <a:cs typeface="Arial" panose="020B0604020202020204" pitchFamily="34" charset="0"/>
              </a:rPr>
              <a:t>HEX #000000</a:t>
            </a:r>
          </a:p>
        </p:txBody>
      </p:sp>
      <p:sp>
        <p:nvSpPr>
          <p:cNvPr id="88" name="Rectangle 87" title="Reynolds Red Color Swatch">
            <a:extLst>
              <a:ext uri="{FF2B5EF4-FFF2-40B4-BE49-F238E27FC236}">
                <a16:creationId xmlns:a16="http://schemas.microsoft.com/office/drawing/2014/main" id="{FC5D0FE1-CD29-41E2-A587-DCBB27E96139}"/>
              </a:ext>
            </a:extLst>
          </p:cNvPr>
          <p:cNvSpPr/>
          <p:nvPr/>
        </p:nvSpPr>
        <p:spPr>
          <a:xfrm>
            <a:off x="20020568" y="16313458"/>
            <a:ext cx="2377880" cy="237788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5FDD6418-68A8-4088-8B8F-3D1363FF80E2}"/>
              </a:ext>
            </a:extLst>
          </p:cNvPr>
          <p:cNvSpPr txBox="1"/>
          <p:nvPr/>
        </p:nvSpPr>
        <p:spPr>
          <a:xfrm>
            <a:off x="20020568" y="18766066"/>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Reynolds Red</a:t>
            </a:r>
          </a:p>
          <a:p>
            <a:r>
              <a:rPr lang="en-US" dirty="0">
                <a:latin typeface="Arial" panose="020B0604020202020204" pitchFamily="34" charset="0"/>
                <a:cs typeface="Arial" panose="020B0604020202020204" pitchFamily="34" charset="0"/>
              </a:rPr>
              <a:t>RGB 153 0 0</a:t>
            </a:r>
          </a:p>
          <a:p>
            <a:r>
              <a:rPr lang="en-US" dirty="0">
                <a:latin typeface="Arial" panose="020B0604020202020204" pitchFamily="34" charset="0"/>
                <a:cs typeface="Arial" panose="020B0604020202020204" pitchFamily="34" charset="0"/>
              </a:rPr>
              <a:t>HEX #990000</a:t>
            </a:r>
          </a:p>
        </p:txBody>
      </p:sp>
      <p:sp>
        <p:nvSpPr>
          <p:cNvPr id="90" name="Rectangle 89" title="Pyroman Flame Color Swatch">
            <a:extLst>
              <a:ext uri="{FF2B5EF4-FFF2-40B4-BE49-F238E27FC236}">
                <a16:creationId xmlns:a16="http://schemas.microsoft.com/office/drawing/2014/main" id="{304F2810-5DF0-44F6-A89C-8AA34A406DA9}"/>
              </a:ext>
            </a:extLst>
          </p:cNvPr>
          <p:cNvSpPr/>
          <p:nvPr/>
        </p:nvSpPr>
        <p:spPr>
          <a:xfrm>
            <a:off x="23050423" y="16313458"/>
            <a:ext cx="2377880" cy="2377880"/>
          </a:xfrm>
          <a:prstGeom prst="rect">
            <a:avLst/>
          </a:prstGeom>
          <a:solidFill>
            <a:srgbClr val="D149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TextBox 90">
            <a:extLst>
              <a:ext uri="{FF2B5EF4-FFF2-40B4-BE49-F238E27FC236}">
                <a16:creationId xmlns:a16="http://schemas.microsoft.com/office/drawing/2014/main" id="{CF64BED3-84C9-4127-B165-6972C03DD989}"/>
              </a:ext>
            </a:extLst>
          </p:cNvPr>
          <p:cNvSpPr txBox="1"/>
          <p:nvPr/>
        </p:nvSpPr>
        <p:spPr>
          <a:xfrm>
            <a:off x="23050423" y="18776226"/>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Pyroman Flame</a:t>
            </a:r>
          </a:p>
          <a:p>
            <a:r>
              <a:rPr lang="en-US" dirty="0">
                <a:latin typeface="Arial" panose="020B0604020202020204" pitchFamily="34" charset="0"/>
                <a:cs typeface="Arial" panose="020B0604020202020204" pitchFamily="34" charset="0"/>
              </a:rPr>
              <a:t>RGB 209 73 5</a:t>
            </a:r>
          </a:p>
          <a:p>
            <a:r>
              <a:rPr lang="en-US" dirty="0">
                <a:latin typeface="Arial" panose="020B0604020202020204" pitchFamily="34" charset="0"/>
                <a:cs typeface="Arial" panose="020B0604020202020204" pitchFamily="34" charset="0"/>
              </a:rPr>
              <a:t>HEX #D14905</a:t>
            </a:r>
          </a:p>
        </p:txBody>
      </p:sp>
      <p:sp>
        <p:nvSpPr>
          <p:cNvPr id="92" name="Rectangle 91" title="Hunt Yellow Color Swatch">
            <a:extLst>
              <a:ext uri="{FF2B5EF4-FFF2-40B4-BE49-F238E27FC236}">
                <a16:creationId xmlns:a16="http://schemas.microsoft.com/office/drawing/2014/main" id="{711A81A1-01DA-42B7-8057-9628BCFB8F8B}"/>
              </a:ext>
            </a:extLst>
          </p:cNvPr>
          <p:cNvSpPr/>
          <p:nvPr/>
        </p:nvSpPr>
        <p:spPr>
          <a:xfrm>
            <a:off x="26068816" y="16313458"/>
            <a:ext cx="2377880" cy="2377880"/>
          </a:xfrm>
          <a:prstGeom prst="rect">
            <a:avLst/>
          </a:prstGeom>
          <a:solidFill>
            <a:srgbClr val="FAC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92">
            <a:extLst>
              <a:ext uri="{FF2B5EF4-FFF2-40B4-BE49-F238E27FC236}">
                <a16:creationId xmlns:a16="http://schemas.microsoft.com/office/drawing/2014/main" id="{75B7A2C2-A6E5-4A3E-811D-FC8DE487B22A}"/>
              </a:ext>
            </a:extLst>
          </p:cNvPr>
          <p:cNvSpPr txBox="1"/>
          <p:nvPr/>
        </p:nvSpPr>
        <p:spPr>
          <a:xfrm>
            <a:off x="26068816" y="18775018"/>
            <a:ext cx="2366418"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Hunt Yellow</a:t>
            </a:r>
          </a:p>
          <a:p>
            <a:r>
              <a:rPr lang="en-US" dirty="0">
                <a:latin typeface="Arial" panose="020B0604020202020204" pitchFamily="34" charset="0"/>
                <a:cs typeface="Arial" panose="020B0604020202020204" pitchFamily="34" charset="0"/>
              </a:rPr>
              <a:t>RGB 250 200 0</a:t>
            </a:r>
          </a:p>
          <a:p>
            <a:r>
              <a:rPr lang="en-US" dirty="0">
                <a:latin typeface="Arial" panose="020B0604020202020204" pitchFamily="34" charset="0"/>
                <a:cs typeface="Arial" panose="020B0604020202020204" pitchFamily="34" charset="0"/>
              </a:rPr>
              <a:t>HEX #FAC800</a:t>
            </a:r>
          </a:p>
        </p:txBody>
      </p:sp>
      <p:sp>
        <p:nvSpPr>
          <p:cNvPr id="94" name="Rectangle 93" title="Genomic Green Color Swatch">
            <a:extLst>
              <a:ext uri="{FF2B5EF4-FFF2-40B4-BE49-F238E27FC236}">
                <a16:creationId xmlns:a16="http://schemas.microsoft.com/office/drawing/2014/main" id="{EE190B37-6799-46FC-8F3B-AE6464FD75AA}"/>
              </a:ext>
            </a:extLst>
          </p:cNvPr>
          <p:cNvSpPr/>
          <p:nvPr/>
        </p:nvSpPr>
        <p:spPr>
          <a:xfrm>
            <a:off x="20020568" y="20162537"/>
            <a:ext cx="2377880" cy="2377880"/>
          </a:xfrm>
          <a:prstGeom prst="rect">
            <a:avLst/>
          </a:prstGeom>
          <a:solidFill>
            <a:srgbClr val="6F7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a:extLst>
              <a:ext uri="{FF2B5EF4-FFF2-40B4-BE49-F238E27FC236}">
                <a16:creationId xmlns:a16="http://schemas.microsoft.com/office/drawing/2014/main" id="{0CD2B271-99EF-47F9-9B09-C9F772F33495}"/>
              </a:ext>
            </a:extLst>
          </p:cNvPr>
          <p:cNvSpPr txBox="1"/>
          <p:nvPr/>
        </p:nvSpPr>
        <p:spPr>
          <a:xfrm>
            <a:off x="20020568" y="22627000"/>
            <a:ext cx="2363155"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Genomic Green</a:t>
            </a:r>
          </a:p>
          <a:p>
            <a:r>
              <a:rPr lang="en-US" dirty="0">
                <a:latin typeface="Arial" panose="020B0604020202020204" pitchFamily="34" charset="0"/>
                <a:cs typeface="Arial" panose="020B0604020202020204" pitchFamily="34" charset="0"/>
              </a:rPr>
              <a:t>RGB 111 125 28</a:t>
            </a:r>
          </a:p>
          <a:p>
            <a:r>
              <a:rPr lang="en-US" dirty="0">
                <a:latin typeface="Arial" panose="020B0604020202020204" pitchFamily="34" charset="0"/>
                <a:cs typeface="Arial" panose="020B0604020202020204" pitchFamily="34" charset="0"/>
              </a:rPr>
              <a:t>HEX #6F7D1C</a:t>
            </a:r>
          </a:p>
        </p:txBody>
      </p:sp>
      <p:sp>
        <p:nvSpPr>
          <p:cNvPr id="96" name="Rectangle 95" title="Carmichael Aqua Color Swatch">
            <a:extLst>
              <a:ext uri="{FF2B5EF4-FFF2-40B4-BE49-F238E27FC236}">
                <a16:creationId xmlns:a16="http://schemas.microsoft.com/office/drawing/2014/main" id="{AF7326A2-A009-4003-BCAE-FC2417150CC5}"/>
              </a:ext>
            </a:extLst>
          </p:cNvPr>
          <p:cNvSpPr/>
          <p:nvPr/>
        </p:nvSpPr>
        <p:spPr>
          <a:xfrm>
            <a:off x="23047221" y="20162537"/>
            <a:ext cx="2377880" cy="2377880"/>
          </a:xfrm>
          <a:prstGeom prst="rect">
            <a:avLst/>
          </a:prstGeom>
          <a:solidFill>
            <a:srgbClr val="0084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Box 96">
            <a:extLst>
              <a:ext uri="{FF2B5EF4-FFF2-40B4-BE49-F238E27FC236}">
                <a16:creationId xmlns:a16="http://schemas.microsoft.com/office/drawing/2014/main" id="{7F9C0B68-FFEA-4747-949B-4C6418BBA106}"/>
              </a:ext>
            </a:extLst>
          </p:cNvPr>
          <p:cNvSpPr txBox="1"/>
          <p:nvPr/>
        </p:nvSpPr>
        <p:spPr>
          <a:xfrm>
            <a:off x="23047221" y="22624097"/>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Carmichael Aqua</a:t>
            </a:r>
          </a:p>
          <a:p>
            <a:r>
              <a:rPr lang="en-US" dirty="0">
                <a:latin typeface="Arial" panose="020B0604020202020204" pitchFamily="34" charset="0"/>
                <a:cs typeface="Arial" panose="020B0604020202020204" pitchFamily="34" charset="0"/>
              </a:rPr>
              <a:t>RGB 0 132 115</a:t>
            </a:r>
          </a:p>
          <a:p>
            <a:r>
              <a:rPr lang="en-US" dirty="0">
                <a:latin typeface="Arial" panose="020B0604020202020204" pitchFamily="34" charset="0"/>
                <a:cs typeface="Arial" panose="020B0604020202020204" pitchFamily="34" charset="0"/>
              </a:rPr>
              <a:t>HEX #008473</a:t>
            </a:r>
          </a:p>
        </p:txBody>
      </p:sp>
      <p:sp>
        <p:nvSpPr>
          <p:cNvPr id="98" name="Rectangle 97" title="Bio-indigo Color Swatch">
            <a:extLst>
              <a:ext uri="{FF2B5EF4-FFF2-40B4-BE49-F238E27FC236}">
                <a16:creationId xmlns:a16="http://schemas.microsoft.com/office/drawing/2014/main" id="{C2642A34-CA87-4940-B974-A2747AB7F8C0}"/>
              </a:ext>
            </a:extLst>
          </p:cNvPr>
          <p:cNvSpPr/>
          <p:nvPr/>
        </p:nvSpPr>
        <p:spPr>
          <a:xfrm>
            <a:off x="29054679" y="20162537"/>
            <a:ext cx="2377880" cy="2377880"/>
          </a:xfrm>
          <a:prstGeom prst="rect">
            <a:avLst/>
          </a:prstGeom>
          <a:solidFill>
            <a:srgbClr val="4156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Box 98">
            <a:extLst>
              <a:ext uri="{FF2B5EF4-FFF2-40B4-BE49-F238E27FC236}">
                <a16:creationId xmlns:a16="http://schemas.microsoft.com/office/drawing/2014/main" id="{86D2546C-B7F7-4F01-898A-21A9E6833403}"/>
              </a:ext>
            </a:extLst>
          </p:cNvPr>
          <p:cNvSpPr txBox="1"/>
          <p:nvPr/>
        </p:nvSpPr>
        <p:spPr>
          <a:xfrm>
            <a:off x="29054679" y="22609826"/>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Bio-Indigo</a:t>
            </a:r>
          </a:p>
          <a:p>
            <a:r>
              <a:rPr lang="en-US" dirty="0">
                <a:latin typeface="Arial" panose="020B0604020202020204" pitchFamily="34" charset="0"/>
                <a:cs typeface="Arial" panose="020B0604020202020204" pitchFamily="34" charset="0"/>
              </a:rPr>
              <a:t>RGB 65	86 161</a:t>
            </a:r>
          </a:p>
          <a:p>
            <a:r>
              <a:rPr lang="en-US" dirty="0">
                <a:latin typeface="Arial" panose="020B0604020202020204" pitchFamily="34" charset="0"/>
                <a:cs typeface="Arial" panose="020B0604020202020204" pitchFamily="34" charset="0"/>
              </a:rPr>
              <a:t>HEX #4156A1</a:t>
            </a:r>
          </a:p>
        </p:txBody>
      </p:sp>
      <p:sp>
        <p:nvSpPr>
          <p:cNvPr id="100" name="TextBox 99">
            <a:extLst>
              <a:ext uri="{FF2B5EF4-FFF2-40B4-BE49-F238E27FC236}">
                <a16:creationId xmlns:a16="http://schemas.microsoft.com/office/drawing/2014/main" id="{A5C79CC5-3712-4623-9929-9B78078F5133}"/>
              </a:ext>
            </a:extLst>
          </p:cNvPr>
          <p:cNvSpPr txBox="1"/>
          <p:nvPr/>
        </p:nvSpPr>
        <p:spPr>
          <a:xfrm>
            <a:off x="26050950" y="22609826"/>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Innovation Blue</a:t>
            </a:r>
          </a:p>
          <a:p>
            <a:r>
              <a:rPr lang="en-US" dirty="0">
                <a:latin typeface="Arial" panose="020B0604020202020204" pitchFamily="34" charset="0"/>
                <a:cs typeface="Arial" panose="020B0604020202020204" pitchFamily="34" charset="0"/>
              </a:rPr>
              <a:t>RGB 66 126 147</a:t>
            </a:r>
          </a:p>
          <a:p>
            <a:r>
              <a:rPr lang="en-US" dirty="0">
                <a:latin typeface="Arial" panose="020B0604020202020204" pitchFamily="34" charset="0"/>
                <a:cs typeface="Arial" panose="020B0604020202020204" pitchFamily="34" charset="0"/>
              </a:rPr>
              <a:t>HEX #427E93</a:t>
            </a:r>
          </a:p>
        </p:txBody>
      </p:sp>
      <p:sp>
        <p:nvSpPr>
          <p:cNvPr id="101" name="Rectangle 100" title="Innovation Blue Color Swatch">
            <a:extLst>
              <a:ext uri="{FF2B5EF4-FFF2-40B4-BE49-F238E27FC236}">
                <a16:creationId xmlns:a16="http://schemas.microsoft.com/office/drawing/2014/main" id="{B538B594-7B5E-41D9-93D3-AE4EF29A733C}"/>
              </a:ext>
            </a:extLst>
          </p:cNvPr>
          <p:cNvSpPr/>
          <p:nvPr/>
        </p:nvSpPr>
        <p:spPr>
          <a:xfrm>
            <a:off x="26050950" y="20162537"/>
            <a:ext cx="2377880" cy="2377880"/>
          </a:xfrm>
          <a:prstGeom prst="rect">
            <a:avLst/>
          </a:prstGeom>
          <a:solidFill>
            <a:srgbClr val="4786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title="10% Gray Color Swatch">
            <a:extLst>
              <a:ext uri="{FF2B5EF4-FFF2-40B4-BE49-F238E27FC236}">
                <a16:creationId xmlns:a16="http://schemas.microsoft.com/office/drawing/2014/main" id="{373F03AA-D753-4E4B-A61E-E28EDA2F9CAB}"/>
              </a:ext>
            </a:extLst>
          </p:cNvPr>
          <p:cNvSpPr/>
          <p:nvPr/>
        </p:nvSpPr>
        <p:spPr>
          <a:xfrm>
            <a:off x="20020568" y="12385016"/>
            <a:ext cx="2377880" cy="237788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TextBox 102">
            <a:extLst>
              <a:ext uri="{FF2B5EF4-FFF2-40B4-BE49-F238E27FC236}">
                <a16:creationId xmlns:a16="http://schemas.microsoft.com/office/drawing/2014/main" id="{B96B7E3C-DDB2-48DF-BF0F-F9E528185A62}"/>
              </a:ext>
            </a:extLst>
          </p:cNvPr>
          <p:cNvSpPr txBox="1"/>
          <p:nvPr/>
        </p:nvSpPr>
        <p:spPr>
          <a:xfrm>
            <a:off x="20020568" y="14850687"/>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10% Gray</a:t>
            </a:r>
          </a:p>
          <a:p>
            <a:r>
              <a:rPr lang="en-US" dirty="0">
                <a:latin typeface="Arial" panose="020B0604020202020204" pitchFamily="34" charset="0"/>
                <a:cs typeface="Arial" panose="020B0604020202020204" pitchFamily="34" charset="0"/>
              </a:rPr>
              <a:t>RGB 242 242 242</a:t>
            </a:r>
          </a:p>
          <a:p>
            <a:r>
              <a:rPr lang="en-US" dirty="0">
                <a:latin typeface="Arial" panose="020B0604020202020204" pitchFamily="34" charset="0"/>
                <a:cs typeface="Arial" panose="020B0604020202020204" pitchFamily="34" charset="0"/>
              </a:rPr>
              <a:t>HEX #F2F2F2</a:t>
            </a:r>
          </a:p>
        </p:txBody>
      </p:sp>
      <p:sp>
        <p:nvSpPr>
          <p:cNvPr id="104" name="Rectangle 103" title="25% Gray Color Swatch">
            <a:extLst>
              <a:ext uri="{FF2B5EF4-FFF2-40B4-BE49-F238E27FC236}">
                <a16:creationId xmlns:a16="http://schemas.microsoft.com/office/drawing/2014/main" id="{EF4F8BD2-CA67-4541-A640-3CD0B24D97F9}"/>
              </a:ext>
            </a:extLst>
          </p:cNvPr>
          <p:cNvSpPr/>
          <p:nvPr/>
        </p:nvSpPr>
        <p:spPr>
          <a:xfrm>
            <a:off x="23050423" y="12385016"/>
            <a:ext cx="2377880" cy="2377880"/>
          </a:xfrm>
          <a:prstGeom prst="rect">
            <a:avLst/>
          </a:prstGeom>
          <a:solidFill>
            <a:srgbClr val="CC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Box 104">
            <a:extLst>
              <a:ext uri="{FF2B5EF4-FFF2-40B4-BE49-F238E27FC236}">
                <a16:creationId xmlns:a16="http://schemas.microsoft.com/office/drawing/2014/main" id="{AC0DB16C-AB2C-4122-B8FA-42ACC6EC6D4D}"/>
              </a:ext>
            </a:extLst>
          </p:cNvPr>
          <p:cNvSpPr txBox="1"/>
          <p:nvPr/>
        </p:nvSpPr>
        <p:spPr>
          <a:xfrm>
            <a:off x="23050423" y="14834721"/>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25% Gray</a:t>
            </a:r>
          </a:p>
          <a:p>
            <a:r>
              <a:rPr lang="en-US" dirty="0">
                <a:latin typeface="Arial" panose="020B0604020202020204" pitchFamily="34" charset="0"/>
                <a:cs typeface="Arial" panose="020B0604020202020204" pitchFamily="34" charset="0"/>
              </a:rPr>
              <a:t>RGB 204 204 204</a:t>
            </a:r>
          </a:p>
          <a:p>
            <a:r>
              <a:rPr lang="en-US" dirty="0">
                <a:latin typeface="Arial" panose="020B0604020202020204" pitchFamily="34" charset="0"/>
                <a:cs typeface="Arial" panose="020B0604020202020204" pitchFamily="34" charset="0"/>
              </a:rPr>
              <a:t>HEX #CCCCCC</a:t>
            </a:r>
          </a:p>
        </p:txBody>
      </p:sp>
      <p:sp>
        <p:nvSpPr>
          <p:cNvPr id="106" name="Rectangle 105" title="60% Gray Color Swatch">
            <a:extLst>
              <a:ext uri="{FF2B5EF4-FFF2-40B4-BE49-F238E27FC236}">
                <a16:creationId xmlns:a16="http://schemas.microsoft.com/office/drawing/2014/main" id="{93251664-EC27-4AD8-A7C2-B5B7235A4BDB}"/>
              </a:ext>
            </a:extLst>
          </p:cNvPr>
          <p:cNvSpPr/>
          <p:nvPr/>
        </p:nvSpPr>
        <p:spPr>
          <a:xfrm>
            <a:off x="26080278" y="12385016"/>
            <a:ext cx="2377880" cy="2377880"/>
          </a:xfrm>
          <a:prstGeom prst="rect">
            <a:avLst/>
          </a:pr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TextBox 106">
            <a:extLst>
              <a:ext uri="{FF2B5EF4-FFF2-40B4-BE49-F238E27FC236}">
                <a16:creationId xmlns:a16="http://schemas.microsoft.com/office/drawing/2014/main" id="{36BD3F20-2429-42A3-92CC-399C775B6A2C}"/>
              </a:ext>
            </a:extLst>
          </p:cNvPr>
          <p:cNvSpPr txBox="1"/>
          <p:nvPr/>
        </p:nvSpPr>
        <p:spPr>
          <a:xfrm>
            <a:off x="26068816" y="14824562"/>
            <a:ext cx="2410535"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60% Gray</a:t>
            </a:r>
          </a:p>
          <a:p>
            <a:r>
              <a:rPr lang="en-US" dirty="0">
                <a:latin typeface="Arial" panose="020B0604020202020204" pitchFamily="34" charset="0"/>
                <a:cs typeface="Arial" panose="020B0604020202020204" pitchFamily="34" charset="0"/>
              </a:rPr>
              <a:t>RGB 102 102 102</a:t>
            </a:r>
          </a:p>
          <a:p>
            <a:r>
              <a:rPr lang="en-US" dirty="0">
                <a:latin typeface="Arial" panose="020B0604020202020204" pitchFamily="34" charset="0"/>
                <a:cs typeface="Arial" panose="020B0604020202020204" pitchFamily="34" charset="0"/>
              </a:rPr>
              <a:t>HEX #666666</a:t>
            </a:r>
          </a:p>
        </p:txBody>
      </p:sp>
      <p:sp>
        <p:nvSpPr>
          <p:cNvPr id="108" name="Rectangle 107" title="90% Gray Color Swatch">
            <a:extLst>
              <a:ext uri="{FF2B5EF4-FFF2-40B4-BE49-F238E27FC236}">
                <a16:creationId xmlns:a16="http://schemas.microsoft.com/office/drawing/2014/main" id="{5DF1FB1A-EA1A-495A-816E-8EA4F15C0A3F}"/>
              </a:ext>
            </a:extLst>
          </p:cNvPr>
          <p:cNvSpPr/>
          <p:nvPr/>
        </p:nvSpPr>
        <p:spPr>
          <a:xfrm>
            <a:off x="29128063" y="12385016"/>
            <a:ext cx="2377880" cy="237788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TextBox 108">
            <a:extLst>
              <a:ext uri="{FF2B5EF4-FFF2-40B4-BE49-F238E27FC236}">
                <a16:creationId xmlns:a16="http://schemas.microsoft.com/office/drawing/2014/main" id="{83DDF285-9D08-46F0-8043-666BE172DA1E}"/>
              </a:ext>
            </a:extLst>
          </p:cNvPr>
          <p:cNvSpPr txBox="1"/>
          <p:nvPr/>
        </p:nvSpPr>
        <p:spPr>
          <a:xfrm>
            <a:off x="29119864" y="14837624"/>
            <a:ext cx="2410535"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90% Gray</a:t>
            </a:r>
          </a:p>
          <a:p>
            <a:r>
              <a:rPr lang="en-US" dirty="0">
                <a:latin typeface="Arial" panose="020B0604020202020204" pitchFamily="34" charset="0"/>
                <a:cs typeface="Arial" panose="020B0604020202020204" pitchFamily="34" charset="0"/>
              </a:rPr>
              <a:t>RGB 51 51 51</a:t>
            </a:r>
          </a:p>
          <a:p>
            <a:r>
              <a:rPr lang="en-US" dirty="0">
                <a:latin typeface="Arial" panose="020B0604020202020204" pitchFamily="34" charset="0"/>
                <a:cs typeface="Arial" panose="020B0604020202020204" pitchFamily="34" charset="0"/>
              </a:rPr>
              <a:t>HEX #333333</a:t>
            </a:r>
          </a:p>
        </p:txBody>
      </p:sp>
      <p:sp>
        <p:nvSpPr>
          <p:cNvPr id="110" name="Rectangle 109">
            <a:extLst>
              <a:ext uri="{FF2B5EF4-FFF2-40B4-BE49-F238E27FC236}">
                <a16:creationId xmlns:a16="http://schemas.microsoft.com/office/drawing/2014/main" id="{E910CBEB-7475-4FCE-9EE6-01FCBAEAF0EC}"/>
              </a:ext>
            </a:extLst>
          </p:cNvPr>
          <p:cNvSpPr/>
          <p:nvPr/>
        </p:nvSpPr>
        <p:spPr>
          <a:xfrm>
            <a:off x="20020569" y="24947561"/>
            <a:ext cx="11411990" cy="507075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1" name="TextBox 110">
            <a:extLst>
              <a:ext uri="{FF2B5EF4-FFF2-40B4-BE49-F238E27FC236}">
                <a16:creationId xmlns:a16="http://schemas.microsoft.com/office/drawing/2014/main" id="{83B5AD22-AFF6-4459-AA52-76050285E2FD}"/>
              </a:ext>
            </a:extLst>
          </p:cNvPr>
          <p:cNvSpPr txBox="1"/>
          <p:nvPr/>
        </p:nvSpPr>
        <p:spPr>
          <a:xfrm>
            <a:off x="21084987" y="25644337"/>
            <a:ext cx="9628095" cy="1569660"/>
          </a:xfrm>
          <a:prstGeom prst="rect">
            <a:avLst/>
          </a:prstGeom>
          <a:noFill/>
        </p:spPr>
        <p:txBody>
          <a:bodyPr wrap="square" rtlCol="0">
            <a:spAutoFit/>
          </a:bodyPr>
          <a:lstStyle/>
          <a:p>
            <a:r>
              <a:rPr lang="en-US" sz="3200" dirty="0">
                <a:latin typeface="Georgia" panose="02040502050405020303" pitchFamily="18" charset="0"/>
              </a:rPr>
              <a:t>Avoid putting a thin black-lined box around text blocks and diagrams because it unnecessarily clutters up the poster and makes it look “crowded”.</a:t>
            </a:r>
          </a:p>
        </p:txBody>
      </p:sp>
      <p:sp>
        <p:nvSpPr>
          <p:cNvPr id="112" name="TextBox 111">
            <a:extLst>
              <a:ext uri="{FF2B5EF4-FFF2-40B4-BE49-F238E27FC236}">
                <a16:creationId xmlns:a16="http://schemas.microsoft.com/office/drawing/2014/main" id="{A6AADE8F-466D-462D-85F5-870CFD721DB4}"/>
              </a:ext>
            </a:extLst>
          </p:cNvPr>
          <p:cNvSpPr txBox="1"/>
          <p:nvPr/>
        </p:nvSpPr>
        <p:spPr>
          <a:xfrm>
            <a:off x="20237823" y="27846756"/>
            <a:ext cx="11268120" cy="2062103"/>
          </a:xfrm>
          <a:prstGeom prst="rect">
            <a:avLst/>
          </a:prstGeom>
          <a:noFill/>
        </p:spPr>
        <p:txBody>
          <a:bodyPr wrap="square" rtlCol="0">
            <a:spAutoFit/>
          </a:bodyPr>
          <a:lstStyle/>
          <a:p>
            <a:r>
              <a:rPr lang="en-US" sz="3200" b="1" dirty="0">
                <a:latin typeface="Georgia" panose="02040502050405020303" pitchFamily="18" charset="0"/>
              </a:rPr>
              <a:t>MARGINS, MARGINS, MARGINS! </a:t>
            </a:r>
            <a:r>
              <a:rPr lang="en-US" sz="3200" dirty="0">
                <a:latin typeface="Georgia" panose="02040502050405020303" pitchFamily="18" charset="0"/>
              </a:rPr>
              <a:t>Make sure to let your text and images “breathe” by leaving plenty of space between them and the edge of the space they’re contained within. This paragraph doesn’t have good spacing, the one above does.</a:t>
            </a:r>
          </a:p>
        </p:txBody>
      </p:sp>
      <p:sp>
        <p:nvSpPr>
          <p:cNvPr id="113" name="TextBox 112">
            <a:extLst>
              <a:ext uri="{FF2B5EF4-FFF2-40B4-BE49-F238E27FC236}">
                <a16:creationId xmlns:a16="http://schemas.microsoft.com/office/drawing/2014/main" id="{587D9661-95A0-48FB-9FA1-44AEC0F90540}"/>
              </a:ext>
            </a:extLst>
          </p:cNvPr>
          <p:cNvSpPr txBox="1"/>
          <p:nvPr/>
        </p:nvSpPr>
        <p:spPr>
          <a:xfrm>
            <a:off x="32809813" y="15693951"/>
            <a:ext cx="9781976" cy="4031873"/>
          </a:xfrm>
          <a:prstGeom prst="rect">
            <a:avLst/>
          </a:prstGeom>
          <a:noFill/>
        </p:spPr>
        <p:txBody>
          <a:bodyPr wrap="square" rtlCol="0">
            <a:spAutoFit/>
          </a:bodyPr>
          <a:lstStyle/>
          <a:p>
            <a:pPr>
              <a:spcAft>
                <a:spcPts val="1200"/>
              </a:spcAft>
            </a:pPr>
            <a:r>
              <a:rPr lang="en-US" sz="5400" dirty="0">
                <a:latin typeface="Arial Black" panose="020B0A04020102020204" pitchFamily="34" charset="0"/>
              </a:rPr>
              <a:t>HAVING TROUBLE?</a:t>
            </a:r>
          </a:p>
          <a:p>
            <a:r>
              <a:rPr lang="en-US" sz="3200" dirty="0">
                <a:latin typeface="Georgia" panose="02040502050405020303" pitchFamily="18" charset="0"/>
              </a:rPr>
              <a:t>The OR creative services team in Room 4158 Fitts-Woolard Hall will gladly help you with the design, layout and printing of your research poster. They also offer a full line of design services like photography, videography, and graphic design for the faculty, staff and students of the OR Department.</a:t>
            </a:r>
          </a:p>
        </p:txBody>
      </p:sp>
    </p:spTree>
    <p:extLst>
      <p:ext uri="{BB962C8B-B14F-4D97-AF65-F5344CB8AC3E}">
        <p14:creationId xmlns:p14="http://schemas.microsoft.com/office/powerpoint/2010/main" val="358235424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136</TotalTime>
  <Words>470</Words>
  <Application>Microsoft Office PowerPoint</Application>
  <PresentationFormat>Custom</PresentationFormat>
  <Paragraphs>63</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Black</vt:lpstr>
      <vt:lpstr>Calibri</vt:lpstr>
      <vt:lpstr>Calibri Light</vt:lpstr>
      <vt:lpstr>Georgia</vt:lpstr>
      <vt:lpstr>Roboto</vt:lpstr>
      <vt:lpstr>Office Theme</vt:lpstr>
      <vt:lpstr>[Poster Title]</vt:lpstr>
    </vt:vector>
  </TitlesOfParts>
  <Company>North Carolina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Lasson</dc:creator>
  <cp:lastModifiedBy>Robert R. Lasson</cp:lastModifiedBy>
  <cp:revision>15</cp:revision>
  <dcterms:created xsi:type="dcterms:W3CDTF">2019-04-03T14:18:04Z</dcterms:created>
  <dcterms:modified xsi:type="dcterms:W3CDTF">2022-07-21T17:40:36Z</dcterms:modified>
</cp:coreProperties>
</file>