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70" d="100"/>
          <a:sy n="170" d="100"/>
        </p:scale>
        <p:origin x="5232"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480A359-2FB3-4847-9D97-3491754AA7F9}" type="datetimeFigureOut">
              <a:rPr lang="en-US"/>
              <a:pPr>
                <a:defRPr/>
              </a:pPr>
              <a:t>7/21/2022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1E82176-A547-F94B-AC51-D6E9C882CB88}" type="slidenum">
              <a:rPr lang="en-US"/>
              <a:pPr>
                <a:defRPr/>
              </a:pPr>
              <a:t>‹#›</a:t>
            </a:fld>
            <a:endParaRPr lang="en-US"/>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900113"/>
            <a:ext cx="8229600" cy="1068387"/>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3022600"/>
            <a:ext cx="8229600" cy="3103563"/>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73BC5DAC-1A13-D34F-9418-D6257772B49C}" type="datetimeFigureOut">
              <a:rPr lang="en-US"/>
              <a:pPr>
                <a:defRPr/>
              </a:pPr>
              <a:t>7/21/2022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4EC0D93-568E-6D41-8E6D-0963A71A503C}" type="datetimeFigureOut">
              <a:rPr lang="en-US"/>
              <a:pPr>
                <a:defRPr/>
              </a:pPr>
              <a:t>7/21/2022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00113"/>
            <a:ext cx="8229600" cy="1068387"/>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3022600"/>
            <a:ext cx="8229600" cy="31035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128603A-2399-D64A-8203-C8F297F981E8}" type="datetimeFigureOut">
              <a:rPr lang="en-US"/>
              <a:pPr>
                <a:defRPr/>
              </a:pPr>
              <a:t>7/21/2022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FF2C605-4958-CF43-AA48-80339EFDB0AF}" type="slidenum">
              <a:rPr lang="en-US"/>
              <a:pPr>
                <a:defRPr/>
              </a:pPr>
              <a:t>‹#›</a:t>
            </a:fld>
            <a:endParaRPr lang="en-US"/>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5CF71F39-3D09-F149-B1A1-DC2A7DB4A435}" type="datetimeFigureOut">
              <a:rPr lang="en-US"/>
              <a:pPr>
                <a:defRPr/>
              </a:pPr>
              <a:t>7/21/2022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00113"/>
            <a:ext cx="8229600" cy="106838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968500"/>
            <a:ext cx="4038600" cy="41576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968500"/>
            <a:ext cx="4038600" cy="41576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7E7E973-E761-9943-801C-DE1E51E28431}" type="datetimeFigureOut">
              <a:rPr lang="en-US"/>
              <a:pPr>
                <a:defRPr/>
              </a:pPr>
              <a:t>7/21/2022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00113"/>
            <a:ext cx="8229600" cy="1068387"/>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8ACE534-2B3A-FA4B-B87A-8AC244117610}" type="datetimeFigureOut">
              <a:rPr lang="en-US"/>
              <a:pPr>
                <a:defRPr/>
              </a:pPr>
              <a:t>7/21/2022</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00113"/>
            <a:ext cx="8229600" cy="1068387"/>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2CDFFB5-C0BC-DE4D-9A38-E0EE75FC9E15}" type="datetimeFigureOut">
              <a:rPr lang="en-US"/>
              <a:pPr>
                <a:defRPr/>
              </a:pPr>
              <a:t>7/21/2022</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EF42570F-F7E3-1F40-B6F3-59FE945D5A70}" type="datetimeFigureOut">
              <a:rPr lang="en-US"/>
              <a:pPr>
                <a:defRPr/>
              </a:pPr>
              <a:t>7/21/2022</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371E9B0-C3DF-544F-BB14-A487ECCC7F43}" type="datetimeFigureOut">
              <a:rPr lang="en-US"/>
              <a:pPr>
                <a:defRPr/>
              </a:pPr>
              <a:t>7/21/2022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E5C4B1CF-5E0C-5D41-A3E2-D78942339385}" type="datetimeFigureOut">
              <a:rPr lang="en-US"/>
              <a:pPr>
                <a:defRPr/>
              </a:pPr>
              <a:t>7/21/2022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3F11F2-E666-408B-9013-F4E161157652}"/>
              </a:ext>
              <a:ext uri="{C183D7F6-B498-43B3-948B-1728B52AA6E4}">
                <adec:decorative xmlns:adec="http://schemas.microsoft.com/office/drawing/2017/decorative" val="1"/>
              </a:ext>
            </a:extLst>
          </p:cNvPr>
          <p:cNvSpPr/>
          <p:nvPr userDrawn="1"/>
        </p:nvSpPr>
        <p:spPr>
          <a:xfrm>
            <a:off x="617" y="0"/>
            <a:ext cx="9143384" cy="669926"/>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MSEI">
            <a:extLst>
              <a:ext uri="{FF2B5EF4-FFF2-40B4-BE49-F238E27FC236}">
                <a16:creationId xmlns:a16="http://schemas.microsoft.com/office/drawing/2014/main" id="{3B9E3E7F-D73C-C690-196E-90CEC25785B1}"/>
              </a:ext>
            </a:extLst>
          </p:cNvPr>
          <p:cNvPicPr>
            <a:picLocks noChangeAspect="1"/>
          </p:cNvPicPr>
          <p:nvPr userDrawn="1"/>
        </p:nvPicPr>
        <p:blipFill>
          <a:blip r:embed="rId13"/>
          <a:stretch>
            <a:fillRect/>
          </a:stretch>
        </p:blipFill>
        <p:spPr>
          <a:xfrm>
            <a:off x="7167204" y="249310"/>
            <a:ext cx="1680747" cy="435017"/>
          </a:xfrm>
          <a:prstGeom prst="rect">
            <a:avLst/>
          </a:prstGeom>
        </p:spPr>
      </p:pic>
      <p:pic>
        <p:nvPicPr>
          <p:cNvPr id="12" name="Picture 11" descr="NC State logo">
            <a:extLst>
              <a:ext uri="{FF2B5EF4-FFF2-40B4-BE49-F238E27FC236}">
                <a16:creationId xmlns:a16="http://schemas.microsoft.com/office/drawing/2014/main" id="{AF8736AD-05B5-490D-A05E-94D8C3606849}"/>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920362" y="468499"/>
            <a:ext cx="1055499" cy="20334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D6CAFD8E-4FC2-4FEA-9240-1A60B73B74A5}"/>
              </a:ext>
            </a:extLst>
          </p:cNvPr>
          <p:cNvGrpSpPr/>
          <p:nvPr/>
        </p:nvGrpSpPr>
        <p:grpSpPr>
          <a:xfrm>
            <a:off x="159277" y="813868"/>
            <a:ext cx="4551468" cy="1608340"/>
            <a:chOff x="17442410" y="2563044"/>
            <a:chExt cx="4551468" cy="1608340"/>
          </a:xfrm>
        </p:grpSpPr>
        <p:sp>
          <p:nvSpPr>
            <p:cNvPr id="5" name="TextBox 4">
              <a:extLst>
                <a:ext uri="{FF2B5EF4-FFF2-40B4-BE49-F238E27FC236}">
                  <a16:creationId xmlns:a16="http://schemas.microsoft.com/office/drawing/2014/main" id="{57C0E675-54DB-4C6E-9823-3E264098BD3B}"/>
                </a:ext>
              </a:extLst>
            </p:cNvPr>
            <p:cNvSpPr txBox="1"/>
            <p:nvPr/>
          </p:nvSpPr>
          <p:spPr>
            <a:xfrm>
              <a:off x="17442410" y="2563044"/>
              <a:ext cx="4551468" cy="307777"/>
            </a:xfrm>
            <a:prstGeom prst="rect">
              <a:avLst/>
            </a:prstGeom>
            <a:noFill/>
          </p:spPr>
          <p:txBody>
            <a:bodyPr wrap="square" rtlCol="0">
              <a:spAutoFit/>
            </a:bodyPr>
            <a:lstStyle/>
            <a:p>
              <a:pPr algn="ctr"/>
              <a:r>
                <a:rPr lang="en-US" sz="1400" dirty="0">
                  <a:solidFill>
                    <a:srgbClr val="CC0000"/>
                  </a:solidFill>
                  <a:latin typeface="Arial" panose="020B0604020202020204" pitchFamily="34" charset="0"/>
                  <a:cs typeface="Arial" panose="020B0604020202020204" pitchFamily="34" charset="0"/>
                </a:rPr>
                <a:t>[HEADING TYPE 1]</a:t>
              </a:r>
            </a:p>
          </p:txBody>
        </p:sp>
        <p:sp>
          <p:nvSpPr>
            <p:cNvPr id="6" name="TextBox 5" title="Heading - Type 2 Background">
              <a:extLst>
                <a:ext uri="{FF2B5EF4-FFF2-40B4-BE49-F238E27FC236}">
                  <a16:creationId xmlns:a16="http://schemas.microsoft.com/office/drawing/2014/main" id="{BA1EA9B6-AC38-44CB-9557-145D8AB05DF1}"/>
                </a:ext>
              </a:extLst>
            </p:cNvPr>
            <p:cNvSpPr txBox="1"/>
            <p:nvPr/>
          </p:nvSpPr>
          <p:spPr>
            <a:xfrm>
              <a:off x="17442411" y="2935411"/>
              <a:ext cx="4551467" cy="400110"/>
            </a:xfrm>
            <a:prstGeom prst="rect">
              <a:avLst/>
            </a:prstGeom>
            <a:solidFill>
              <a:srgbClr val="CC0000"/>
            </a:solidFill>
            <a:ln>
              <a:noFill/>
            </a:ln>
          </p:spPr>
          <p:txBody>
            <a:bodyPr wrap="square" lIns="457200" tIns="91440" rIns="457200" bIns="91440" rtlCol="0">
              <a:spAutoFit/>
            </a:bodyPr>
            <a:lstStyle/>
            <a:p>
              <a:pPr algn="ctr"/>
              <a:r>
                <a:rPr lang="en-US" sz="1400" dirty="0">
                  <a:solidFill>
                    <a:schemeClr val="bg1"/>
                  </a:solidFill>
                  <a:latin typeface="Arial" panose="020B0604020202020204" pitchFamily="34" charset="0"/>
                  <a:cs typeface="Arial" panose="020B0604020202020204" pitchFamily="34" charset="0"/>
                </a:rPr>
                <a:t>[HEADING TYPE 2]</a:t>
              </a:r>
            </a:p>
          </p:txBody>
        </p:sp>
        <p:sp>
          <p:nvSpPr>
            <p:cNvPr id="7" name="TextBox 6">
              <a:extLst>
                <a:ext uri="{FF2B5EF4-FFF2-40B4-BE49-F238E27FC236}">
                  <a16:creationId xmlns:a16="http://schemas.microsoft.com/office/drawing/2014/main" id="{B1F5B279-E435-4E7C-A866-8F7D38A08E57}"/>
                </a:ext>
              </a:extLst>
            </p:cNvPr>
            <p:cNvSpPr txBox="1"/>
            <p:nvPr/>
          </p:nvSpPr>
          <p:spPr>
            <a:xfrm>
              <a:off x="17442410" y="3399509"/>
              <a:ext cx="4551468" cy="307777"/>
            </a:xfrm>
            <a:prstGeom prst="rect">
              <a:avLst/>
            </a:prstGeom>
            <a:noFill/>
          </p:spPr>
          <p:txBody>
            <a:bodyPr wrap="square" rtlCol="0">
              <a:spAutoFit/>
            </a:bodyPr>
            <a:lstStyle/>
            <a:p>
              <a:pPr algn="ctr"/>
              <a:r>
                <a:rPr lang="en-US" sz="1400" b="1" dirty="0">
                  <a:solidFill>
                    <a:srgbClr val="666666"/>
                  </a:solidFill>
                  <a:latin typeface="Arial Black" panose="020B0A04020102020204" pitchFamily="34" charset="0"/>
                  <a:cs typeface="Arial" panose="020B0604020202020204" pitchFamily="34" charset="0"/>
                </a:rPr>
                <a:t>[HEADING TYPE 3]</a:t>
              </a:r>
            </a:p>
          </p:txBody>
        </p:sp>
        <p:sp>
          <p:nvSpPr>
            <p:cNvPr id="8" name="TextBox 7" title="Heading - Type 4 Background">
              <a:extLst>
                <a:ext uri="{FF2B5EF4-FFF2-40B4-BE49-F238E27FC236}">
                  <a16:creationId xmlns:a16="http://schemas.microsoft.com/office/drawing/2014/main" id="{B5551871-66AE-4EBA-A042-6796CA149FCF}"/>
                </a:ext>
              </a:extLst>
            </p:cNvPr>
            <p:cNvSpPr txBox="1"/>
            <p:nvPr/>
          </p:nvSpPr>
          <p:spPr>
            <a:xfrm>
              <a:off x="17442411" y="3771274"/>
              <a:ext cx="4551467" cy="400110"/>
            </a:xfrm>
            <a:prstGeom prst="rect">
              <a:avLst/>
            </a:prstGeom>
            <a:solidFill>
              <a:srgbClr val="666666"/>
            </a:solidFill>
          </p:spPr>
          <p:txBody>
            <a:bodyPr wrap="square" lIns="457200" tIns="91440" rIns="457200" bIns="91440" rtlCol="0">
              <a:spAutoFit/>
            </a:bodyPr>
            <a:lstStyle/>
            <a:p>
              <a:pPr algn="ctr"/>
              <a:r>
                <a:rPr lang="en-US" sz="1400" b="1" dirty="0">
                  <a:solidFill>
                    <a:schemeClr val="bg1"/>
                  </a:solidFill>
                  <a:latin typeface="Arial Black" panose="020B0A04020102020204" pitchFamily="34" charset="0"/>
                  <a:cs typeface="Arial" panose="020B0604020202020204" pitchFamily="34" charset="0"/>
                </a:rPr>
                <a:t>[HEADING TYPE 4]</a:t>
              </a:r>
            </a:p>
          </p:txBody>
        </p:sp>
      </p:grpSp>
      <p:sp>
        <p:nvSpPr>
          <p:cNvPr id="9" name="TextBox 8">
            <a:extLst>
              <a:ext uri="{FF2B5EF4-FFF2-40B4-BE49-F238E27FC236}">
                <a16:creationId xmlns:a16="http://schemas.microsoft.com/office/drawing/2014/main" id="{85F07AC4-1EE4-486D-8DC0-643A08E2F9F3}"/>
              </a:ext>
            </a:extLst>
          </p:cNvPr>
          <p:cNvSpPr txBox="1"/>
          <p:nvPr/>
        </p:nvSpPr>
        <p:spPr>
          <a:xfrm>
            <a:off x="186544" y="2621097"/>
            <a:ext cx="4515112" cy="1477328"/>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RECOMMENDED SANS SERIF FONT: ARIAL</a:t>
            </a:r>
          </a:p>
          <a:p>
            <a:pPr>
              <a:spcAft>
                <a:spcPts val="600"/>
              </a:spcAft>
            </a:pPr>
            <a:r>
              <a:rPr lang="en-US" sz="8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Avoid using two similar sans serif fonts together because </a:t>
            </a:r>
            <a:r>
              <a:rPr lang="en-US" sz="800" b="0" i="0" dirty="0">
                <a:solidFill>
                  <a:srgbClr val="202124"/>
                </a:solidFill>
                <a:effectLst/>
                <a:latin typeface="Arial" panose="020B0604020202020204" pitchFamily="34" charset="0"/>
                <a:cs typeface="Arial" panose="020B0604020202020204" pitchFamily="34" charset="0"/>
              </a:rPr>
              <a:t>they look almost the same </a:t>
            </a:r>
            <a:r>
              <a:rPr lang="en-US" sz="800" dirty="0">
                <a:latin typeface="Arial" panose="020B0604020202020204" pitchFamily="34" charset="0"/>
                <a:cs typeface="Arial" panose="020B0604020202020204" pitchFamily="34" charset="0"/>
              </a:rPr>
              <a:t>and cause “visual conflict”</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Use size, font weight and color to create contrast between different text blocks</a:t>
            </a:r>
          </a:p>
          <a:p>
            <a:pPr marL="117475" lvl="1" indent="-117475">
              <a:spcAft>
                <a:spcPts val="600"/>
              </a:spcAft>
              <a:buFont typeface="Arial" panose="020B0604020202020204" pitchFamily="34" charset="0"/>
              <a:buChar char="•"/>
            </a:pPr>
            <a:r>
              <a:rPr lang="en-US" sz="8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0" name="TextBox 9">
            <a:extLst>
              <a:ext uri="{FF2B5EF4-FFF2-40B4-BE49-F238E27FC236}">
                <a16:creationId xmlns:a16="http://schemas.microsoft.com/office/drawing/2014/main" id="{3F47C3D7-B09F-4AAF-95F9-7A5727AD9C48}"/>
              </a:ext>
            </a:extLst>
          </p:cNvPr>
          <p:cNvSpPr txBox="1"/>
          <p:nvPr/>
        </p:nvSpPr>
        <p:spPr>
          <a:xfrm>
            <a:off x="190827" y="4240946"/>
            <a:ext cx="4510829" cy="1323439"/>
          </a:xfrm>
          <a:prstGeom prst="rect">
            <a:avLst/>
          </a:prstGeom>
          <a:noFill/>
        </p:spPr>
        <p:txBody>
          <a:bodyPr wrap="square" rtlCol="0">
            <a:spAutoFit/>
          </a:bodyPr>
          <a:lstStyle/>
          <a:p>
            <a:pPr>
              <a:spcAft>
                <a:spcPts val="600"/>
              </a:spcAft>
            </a:pPr>
            <a:r>
              <a:rPr lang="en-US" sz="1200" b="1" dirty="0">
                <a:latin typeface="Georgia" panose="02040502050405020303" pitchFamily="18" charset="0"/>
                <a:cs typeface="Arial" panose="020B0604020202020204" pitchFamily="34" charset="0"/>
              </a:rPr>
              <a:t>RECOMMENDED SERIF FONT: GEORGIA</a:t>
            </a:r>
          </a:p>
          <a:p>
            <a:pPr marL="117475" indent="-117475">
              <a:spcAft>
                <a:spcPts val="600"/>
              </a:spcAft>
            </a:pPr>
            <a:r>
              <a:rPr lang="en-US" sz="800" dirty="0">
                <a:latin typeface="Georgia" panose="02040502050405020303" pitchFamily="18" charset="0"/>
                <a:cs typeface="Arial" panose="020B0604020202020204" pitchFamily="34" charset="0"/>
              </a:rPr>
              <a:t>A serif font (has the little squigglies) is best for paragraph or large blocks of text.</a:t>
            </a:r>
          </a:p>
          <a:p>
            <a:pPr marL="117475" lvl="1" indent="-117475">
              <a:spcAft>
                <a:spcPts val="600"/>
              </a:spcAft>
              <a:buFont typeface="Arial" panose="020B0604020202020204" pitchFamily="34" charset="0"/>
              <a:buChar char="•"/>
            </a:pPr>
            <a:r>
              <a:rPr lang="en-US" sz="8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117475" lvl="1" indent="-117475">
              <a:spcAft>
                <a:spcPts val="600"/>
              </a:spcAft>
              <a:buFont typeface="Arial" panose="020B0604020202020204" pitchFamily="34" charset="0"/>
              <a:buChar char="•"/>
            </a:pPr>
            <a:r>
              <a:rPr lang="en-US" sz="800" dirty="0">
                <a:latin typeface="Georgia" panose="02040502050405020303" pitchFamily="18" charset="0"/>
                <a:cs typeface="Arial" panose="020B0604020202020204" pitchFamily="34" charset="0"/>
              </a:rPr>
              <a:t>Make sure that to add extra space between blocks of text to visually group them</a:t>
            </a:r>
          </a:p>
          <a:p>
            <a:pPr marL="117475" lvl="1" indent="-117475">
              <a:spcAft>
                <a:spcPts val="600"/>
              </a:spcAft>
              <a:buFont typeface="Arial" panose="020B0604020202020204" pitchFamily="34" charset="0"/>
              <a:buChar char="•"/>
            </a:pPr>
            <a:r>
              <a:rPr lang="en-US" sz="800" b="1" dirty="0">
                <a:latin typeface="Georgia" panose="02040502050405020303" pitchFamily="18" charset="0"/>
                <a:cs typeface="Arial" panose="020B0604020202020204" pitchFamily="34" charset="0"/>
              </a:rPr>
              <a:t>ALIGNMENT!</a:t>
            </a:r>
            <a:r>
              <a:rPr lang="en-US" sz="8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2" name="TextBox 11">
            <a:extLst>
              <a:ext uri="{FF2B5EF4-FFF2-40B4-BE49-F238E27FC236}">
                <a16:creationId xmlns:a16="http://schemas.microsoft.com/office/drawing/2014/main" id="{49C22628-5592-4AD0-9C82-39D331755DDD}"/>
              </a:ext>
            </a:extLst>
          </p:cNvPr>
          <p:cNvSpPr txBox="1"/>
          <p:nvPr/>
        </p:nvSpPr>
        <p:spPr>
          <a:xfrm>
            <a:off x="5106425" y="1256962"/>
            <a:ext cx="742097" cy="415498"/>
          </a:xfrm>
          <a:prstGeom prst="rect">
            <a:avLst/>
          </a:prstGeom>
          <a:noFill/>
        </p:spPr>
        <p:txBody>
          <a:bodyPr wrap="square" rtlCol="0">
            <a:spAutoFit/>
          </a:bodyPr>
          <a:lstStyle/>
          <a:p>
            <a:r>
              <a:rPr lang="en-US" sz="700" dirty="0"/>
              <a:t>Wolfpack Red</a:t>
            </a:r>
          </a:p>
          <a:p>
            <a:r>
              <a:rPr lang="en-US" sz="700" dirty="0"/>
              <a:t>RGB 204 0 0</a:t>
            </a:r>
          </a:p>
          <a:p>
            <a:r>
              <a:rPr lang="en-US" sz="700" dirty="0"/>
              <a:t>HEX #CC0000</a:t>
            </a:r>
          </a:p>
        </p:txBody>
      </p:sp>
      <p:sp>
        <p:nvSpPr>
          <p:cNvPr id="14" name="TextBox 13">
            <a:extLst>
              <a:ext uri="{FF2B5EF4-FFF2-40B4-BE49-F238E27FC236}">
                <a16:creationId xmlns:a16="http://schemas.microsoft.com/office/drawing/2014/main" id="{AC2682D0-F636-4D79-9D92-3F603251382B}"/>
              </a:ext>
            </a:extLst>
          </p:cNvPr>
          <p:cNvSpPr txBox="1"/>
          <p:nvPr/>
        </p:nvSpPr>
        <p:spPr>
          <a:xfrm>
            <a:off x="6036927" y="1256962"/>
            <a:ext cx="799516" cy="415498"/>
          </a:xfrm>
          <a:prstGeom prst="rect">
            <a:avLst/>
          </a:prstGeom>
          <a:noFill/>
        </p:spPr>
        <p:txBody>
          <a:bodyPr wrap="square" rtlCol="0">
            <a:spAutoFit/>
          </a:bodyPr>
          <a:lstStyle/>
          <a:p>
            <a:r>
              <a:rPr lang="en-US" sz="700" dirty="0"/>
              <a:t>Wolfpack White</a:t>
            </a:r>
          </a:p>
          <a:p>
            <a:r>
              <a:rPr lang="en-US" sz="700" dirty="0"/>
              <a:t>RGB 255 255 255</a:t>
            </a:r>
          </a:p>
          <a:p>
            <a:r>
              <a:rPr lang="en-US" sz="700" dirty="0"/>
              <a:t>HEX #FFFFFF</a:t>
            </a:r>
          </a:p>
        </p:txBody>
      </p:sp>
      <p:sp>
        <p:nvSpPr>
          <p:cNvPr id="11" name="Rectangle 10" title="Wolfpack Red Color Swatch">
            <a:extLst>
              <a:ext uri="{FF2B5EF4-FFF2-40B4-BE49-F238E27FC236}">
                <a16:creationId xmlns:a16="http://schemas.microsoft.com/office/drawing/2014/main" id="{A21D3042-288A-43EF-B664-91D767260C38}"/>
              </a:ext>
            </a:extLst>
          </p:cNvPr>
          <p:cNvSpPr/>
          <p:nvPr/>
        </p:nvSpPr>
        <p:spPr>
          <a:xfrm>
            <a:off x="5110170" y="807209"/>
            <a:ext cx="742096" cy="448234"/>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title="Wolfpack White Color Swatch">
            <a:extLst>
              <a:ext uri="{FF2B5EF4-FFF2-40B4-BE49-F238E27FC236}">
                <a16:creationId xmlns:a16="http://schemas.microsoft.com/office/drawing/2014/main" id="{C2D75C0E-41BB-45B2-A509-0AB0DCF95C96}"/>
              </a:ext>
            </a:extLst>
          </p:cNvPr>
          <p:cNvSpPr/>
          <p:nvPr/>
        </p:nvSpPr>
        <p:spPr>
          <a:xfrm>
            <a:off x="6066535" y="807209"/>
            <a:ext cx="742096" cy="44823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title="Wolfpack Black Color Swatch">
            <a:extLst>
              <a:ext uri="{FF2B5EF4-FFF2-40B4-BE49-F238E27FC236}">
                <a16:creationId xmlns:a16="http://schemas.microsoft.com/office/drawing/2014/main" id="{D3C337B5-EE3B-4C24-B7A6-4128F5756F42}"/>
              </a:ext>
            </a:extLst>
          </p:cNvPr>
          <p:cNvSpPr/>
          <p:nvPr/>
        </p:nvSpPr>
        <p:spPr>
          <a:xfrm>
            <a:off x="7022901" y="807209"/>
            <a:ext cx="742096" cy="448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9E80B1BB-29A3-4962-8DC7-523B87213111}"/>
              </a:ext>
            </a:extLst>
          </p:cNvPr>
          <p:cNvSpPr txBox="1"/>
          <p:nvPr/>
        </p:nvSpPr>
        <p:spPr>
          <a:xfrm>
            <a:off x="7024847" y="1256962"/>
            <a:ext cx="742095" cy="415498"/>
          </a:xfrm>
          <a:prstGeom prst="rect">
            <a:avLst/>
          </a:prstGeom>
          <a:noFill/>
        </p:spPr>
        <p:txBody>
          <a:bodyPr wrap="square" rtlCol="0">
            <a:spAutoFit/>
          </a:bodyPr>
          <a:lstStyle/>
          <a:p>
            <a:r>
              <a:rPr lang="en-US" sz="700" dirty="0"/>
              <a:t>Wolfpack Black</a:t>
            </a:r>
          </a:p>
          <a:p>
            <a:r>
              <a:rPr lang="en-US" sz="700" dirty="0"/>
              <a:t>RGB 0 0 0</a:t>
            </a:r>
          </a:p>
          <a:p>
            <a:r>
              <a:rPr lang="en-US" sz="700" dirty="0"/>
              <a:t>HEX #000000</a:t>
            </a:r>
          </a:p>
        </p:txBody>
      </p:sp>
      <p:sp>
        <p:nvSpPr>
          <p:cNvPr id="18" name="TextBox 17">
            <a:extLst>
              <a:ext uri="{FF2B5EF4-FFF2-40B4-BE49-F238E27FC236}">
                <a16:creationId xmlns:a16="http://schemas.microsoft.com/office/drawing/2014/main" id="{96700AD0-00A2-4721-A8E6-AF3F55B4B9D0}"/>
              </a:ext>
            </a:extLst>
          </p:cNvPr>
          <p:cNvSpPr txBox="1"/>
          <p:nvPr/>
        </p:nvSpPr>
        <p:spPr>
          <a:xfrm>
            <a:off x="5110170" y="3131561"/>
            <a:ext cx="742097" cy="415498"/>
          </a:xfrm>
          <a:prstGeom prst="rect">
            <a:avLst/>
          </a:prstGeom>
          <a:noFill/>
        </p:spPr>
        <p:txBody>
          <a:bodyPr wrap="square" rtlCol="0">
            <a:spAutoFit/>
          </a:bodyPr>
          <a:lstStyle/>
          <a:p>
            <a:r>
              <a:rPr lang="en-US" sz="700" dirty="0"/>
              <a:t>Reynolds Red</a:t>
            </a:r>
          </a:p>
          <a:p>
            <a:r>
              <a:rPr lang="en-US" sz="700" dirty="0"/>
              <a:t>RGB 153 0 0</a:t>
            </a:r>
          </a:p>
          <a:p>
            <a:r>
              <a:rPr lang="en-US" sz="700" dirty="0"/>
              <a:t>HEX #990000</a:t>
            </a:r>
          </a:p>
        </p:txBody>
      </p:sp>
      <p:sp>
        <p:nvSpPr>
          <p:cNvPr id="20" name="TextBox 19">
            <a:extLst>
              <a:ext uri="{FF2B5EF4-FFF2-40B4-BE49-F238E27FC236}">
                <a16:creationId xmlns:a16="http://schemas.microsoft.com/office/drawing/2014/main" id="{F200A51D-CF3C-4333-8F05-8FDF7468904D}"/>
              </a:ext>
            </a:extLst>
          </p:cNvPr>
          <p:cNvSpPr txBox="1"/>
          <p:nvPr/>
        </p:nvSpPr>
        <p:spPr>
          <a:xfrm>
            <a:off x="6041934" y="3131561"/>
            <a:ext cx="786644" cy="415498"/>
          </a:xfrm>
          <a:prstGeom prst="rect">
            <a:avLst/>
          </a:prstGeom>
          <a:noFill/>
        </p:spPr>
        <p:txBody>
          <a:bodyPr wrap="square" rtlCol="0">
            <a:spAutoFit/>
          </a:bodyPr>
          <a:lstStyle/>
          <a:p>
            <a:r>
              <a:rPr lang="en-US" sz="700" dirty="0"/>
              <a:t>Pyroman Flame</a:t>
            </a:r>
          </a:p>
          <a:p>
            <a:r>
              <a:rPr lang="en-US" sz="700" dirty="0"/>
              <a:t>RGB 209 73 5</a:t>
            </a:r>
          </a:p>
          <a:p>
            <a:r>
              <a:rPr lang="en-US" sz="700" dirty="0"/>
              <a:t>HEX #D14905</a:t>
            </a:r>
          </a:p>
        </p:txBody>
      </p:sp>
      <p:grpSp>
        <p:nvGrpSpPr>
          <p:cNvPr id="47" name="Group 46">
            <a:extLst>
              <a:ext uri="{FF2B5EF4-FFF2-40B4-BE49-F238E27FC236}">
                <a16:creationId xmlns:a16="http://schemas.microsoft.com/office/drawing/2014/main" id="{79118638-07E5-4A57-AC5D-1929677E3C31}"/>
              </a:ext>
            </a:extLst>
          </p:cNvPr>
          <p:cNvGrpSpPr/>
          <p:nvPr/>
        </p:nvGrpSpPr>
        <p:grpSpPr>
          <a:xfrm>
            <a:off x="5110170" y="2680354"/>
            <a:ext cx="2651578" cy="448234"/>
            <a:chOff x="5853385" y="3383360"/>
            <a:chExt cx="2651578" cy="742096"/>
          </a:xfrm>
        </p:grpSpPr>
        <p:sp>
          <p:nvSpPr>
            <p:cNvPr id="17" name="Rectangle 16" title="Reynolds Red Color Swatch">
              <a:extLst>
                <a:ext uri="{FF2B5EF4-FFF2-40B4-BE49-F238E27FC236}">
                  <a16:creationId xmlns:a16="http://schemas.microsoft.com/office/drawing/2014/main" id="{53640F9F-E1FF-49A4-B7AA-4172D3329EAE}"/>
                </a:ext>
              </a:extLst>
            </p:cNvPr>
            <p:cNvSpPr/>
            <p:nvPr/>
          </p:nvSpPr>
          <p:spPr>
            <a:xfrm>
              <a:off x="5853385" y="3383360"/>
              <a:ext cx="742096" cy="742096"/>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title="Pyroman Flame Color Swatch">
              <a:extLst>
                <a:ext uri="{FF2B5EF4-FFF2-40B4-BE49-F238E27FC236}">
                  <a16:creationId xmlns:a16="http://schemas.microsoft.com/office/drawing/2014/main" id="{B38BDB61-6106-4D09-BD90-97322B6B9975}"/>
                </a:ext>
              </a:extLst>
            </p:cNvPr>
            <p:cNvSpPr/>
            <p:nvPr/>
          </p:nvSpPr>
          <p:spPr>
            <a:xfrm>
              <a:off x="6808126" y="3383360"/>
              <a:ext cx="742096" cy="742096"/>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title="Hunt Yellow Color Swatch">
              <a:extLst>
                <a:ext uri="{FF2B5EF4-FFF2-40B4-BE49-F238E27FC236}">
                  <a16:creationId xmlns:a16="http://schemas.microsoft.com/office/drawing/2014/main" id="{DEB7A6DF-A5CF-4D14-B710-7417065A5364}"/>
                </a:ext>
              </a:extLst>
            </p:cNvPr>
            <p:cNvSpPr/>
            <p:nvPr/>
          </p:nvSpPr>
          <p:spPr>
            <a:xfrm>
              <a:off x="7762867" y="3383360"/>
              <a:ext cx="742096" cy="742096"/>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6696FE5F-BE15-424F-83CA-EB9175CA9B2E}"/>
              </a:ext>
            </a:extLst>
          </p:cNvPr>
          <p:cNvSpPr txBox="1"/>
          <p:nvPr/>
        </p:nvSpPr>
        <p:spPr>
          <a:xfrm>
            <a:off x="7018244" y="3131561"/>
            <a:ext cx="738520" cy="415498"/>
          </a:xfrm>
          <a:prstGeom prst="rect">
            <a:avLst/>
          </a:prstGeom>
          <a:noFill/>
        </p:spPr>
        <p:txBody>
          <a:bodyPr wrap="square" rtlCol="0">
            <a:spAutoFit/>
          </a:bodyPr>
          <a:lstStyle/>
          <a:p>
            <a:r>
              <a:rPr lang="en-US" sz="700" dirty="0"/>
              <a:t>Hunt Yellow</a:t>
            </a:r>
          </a:p>
          <a:p>
            <a:r>
              <a:rPr lang="en-US" sz="700" dirty="0"/>
              <a:t>RGB 250 200 0</a:t>
            </a:r>
          </a:p>
          <a:p>
            <a:r>
              <a:rPr lang="en-US" sz="700" dirty="0"/>
              <a:t>HEX #FAC800</a:t>
            </a:r>
          </a:p>
        </p:txBody>
      </p:sp>
      <p:sp>
        <p:nvSpPr>
          <p:cNvPr id="24" name="TextBox 23">
            <a:extLst>
              <a:ext uri="{FF2B5EF4-FFF2-40B4-BE49-F238E27FC236}">
                <a16:creationId xmlns:a16="http://schemas.microsoft.com/office/drawing/2014/main" id="{724AE666-D28A-423A-808E-027D688B6F56}"/>
              </a:ext>
            </a:extLst>
          </p:cNvPr>
          <p:cNvSpPr txBox="1"/>
          <p:nvPr/>
        </p:nvSpPr>
        <p:spPr>
          <a:xfrm>
            <a:off x="5104374" y="4094691"/>
            <a:ext cx="763377" cy="415498"/>
          </a:xfrm>
          <a:prstGeom prst="rect">
            <a:avLst/>
          </a:prstGeom>
          <a:noFill/>
        </p:spPr>
        <p:txBody>
          <a:bodyPr wrap="square" rtlCol="0">
            <a:spAutoFit/>
          </a:bodyPr>
          <a:lstStyle/>
          <a:p>
            <a:r>
              <a:rPr lang="en-US" sz="700" dirty="0"/>
              <a:t>Genomic Green</a:t>
            </a:r>
          </a:p>
          <a:p>
            <a:r>
              <a:rPr lang="en-US" sz="700" dirty="0"/>
              <a:t>RGB 111 125 28</a:t>
            </a:r>
          </a:p>
          <a:p>
            <a:r>
              <a:rPr lang="en-US" sz="700" dirty="0"/>
              <a:t>HEX #6F7D1C</a:t>
            </a:r>
          </a:p>
        </p:txBody>
      </p:sp>
      <p:sp>
        <p:nvSpPr>
          <p:cNvPr id="26" name="TextBox 25">
            <a:extLst>
              <a:ext uri="{FF2B5EF4-FFF2-40B4-BE49-F238E27FC236}">
                <a16:creationId xmlns:a16="http://schemas.microsoft.com/office/drawing/2014/main" id="{11EB7933-11A8-40C6-B316-3BFE4E07862F}"/>
              </a:ext>
            </a:extLst>
          </p:cNvPr>
          <p:cNvSpPr txBox="1"/>
          <p:nvPr/>
        </p:nvSpPr>
        <p:spPr>
          <a:xfrm>
            <a:off x="6043998" y="4094691"/>
            <a:ext cx="812593" cy="415498"/>
          </a:xfrm>
          <a:prstGeom prst="rect">
            <a:avLst/>
          </a:prstGeom>
          <a:noFill/>
        </p:spPr>
        <p:txBody>
          <a:bodyPr wrap="square" rtlCol="0">
            <a:spAutoFit/>
          </a:bodyPr>
          <a:lstStyle/>
          <a:p>
            <a:r>
              <a:rPr lang="en-US" sz="700" dirty="0"/>
              <a:t>Carmichael Aqua</a:t>
            </a:r>
          </a:p>
          <a:p>
            <a:r>
              <a:rPr lang="en-US" sz="700" dirty="0"/>
              <a:t>RGB 0 132 115</a:t>
            </a:r>
          </a:p>
          <a:p>
            <a:r>
              <a:rPr lang="en-US" sz="700" dirty="0"/>
              <a:t>HEX #008473</a:t>
            </a:r>
          </a:p>
        </p:txBody>
      </p:sp>
      <p:sp>
        <p:nvSpPr>
          <p:cNvPr id="28" name="TextBox 27">
            <a:extLst>
              <a:ext uri="{FF2B5EF4-FFF2-40B4-BE49-F238E27FC236}">
                <a16:creationId xmlns:a16="http://schemas.microsoft.com/office/drawing/2014/main" id="{EF26A509-AC0B-4BE5-83B2-3D189C6A66AD}"/>
              </a:ext>
            </a:extLst>
          </p:cNvPr>
          <p:cNvSpPr txBox="1"/>
          <p:nvPr/>
        </p:nvSpPr>
        <p:spPr>
          <a:xfrm>
            <a:off x="7978332" y="4094691"/>
            <a:ext cx="742097" cy="415498"/>
          </a:xfrm>
          <a:prstGeom prst="rect">
            <a:avLst/>
          </a:prstGeom>
          <a:noFill/>
        </p:spPr>
        <p:txBody>
          <a:bodyPr wrap="square" rtlCol="0">
            <a:spAutoFit/>
          </a:bodyPr>
          <a:lstStyle/>
          <a:p>
            <a:r>
              <a:rPr lang="en-US" sz="700" dirty="0"/>
              <a:t>Bio-Indigo</a:t>
            </a:r>
          </a:p>
          <a:p>
            <a:r>
              <a:rPr lang="en-US" sz="700" dirty="0"/>
              <a:t>RGB 65 86 161</a:t>
            </a:r>
          </a:p>
          <a:p>
            <a:r>
              <a:rPr lang="en-US" sz="700" dirty="0"/>
              <a:t>HEX #4156A1</a:t>
            </a:r>
          </a:p>
        </p:txBody>
      </p:sp>
      <p:sp>
        <p:nvSpPr>
          <p:cNvPr id="29" name="TextBox 28">
            <a:extLst>
              <a:ext uri="{FF2B5EF4-FFF2-40B4-BE49-F238E27FC236}">
                <a16:creationId xmlns:a16="http://schemas.microsoft.com/office/drawing/2014/main" id="{B739B781-175D-4EE9-A35A-E3A54D1BB2B6}"/>
              </a:ext>
            </a:extLst>
          </p:cNvPr>
          <p:cNvSpPr txBox="1"/>
          <p:nvPr/>
        </p:nvSpPr>
        <p:spPr>
          <a:xfrm>
            <a:off x="7032838" y="4094691"/>
            <a:ext cx="769248" cy="415498"/>
          </a:xfrm>
          <a:prstGeom prst="rect">
            <a:avLst/>
          </a:prstGeom>
          <a:noFill/>
        </p:spPr>
        <p:txBody>
          <a:bodyPr wrap="square" rtlCol="0">
            <a:spAutoFit/>
          </a:bodyPr>
          <a:lstStyle/>
          <a:p>
            <a:r>
              <a:rPr lang="en-US" sz="700" dirty="0"/>
              <a:t>Innovation Blue</a:t>
            </a:r>
          </a:p>
          <a:p>
            <a:r>
              <a:rPr lang="en-US" sz="700" dirty="0"/>
              <a:t>RGB 66 126 147</a:t>
            </a:r>
          </a:p>
          <a:p>
            <a:r>
              <a:rPr lang="en-US" sz="700" dirty="0"/>
              <a:t>HEX #427E93</a:t>
            </a:r>
          </a:p>
        </p:txBody>
      </p:sp>
      <p:grpSp>
        <p:nvGrpSpPr>
          <p:cNvPr id="48" name="Group 47">
            <a:extLst>
              <a:ext uri="{FF2B5EF4-FFF2-40B4-BE49-F238E27FC236}">
                <a16:creationId xmlns:a16="http://schemas.microsoft.com/office/drawing/2014/main" id="{ABB2B06C-5A70-405B-8571-B2383DC26E3B}"/>
              </a:ext>
            </a:extLst>
          </p:cNvPr>
          <p:cNvGrpSpPr/>
          <p:nvPr/>
        </p:nvGrpSpPr>
        <p:grpSpPr>
          <a:xfrm>
            <a:off x="5110170" y="3642044"/>
            <a:ext cx="3606319" cy="448234"/>
            <a:chOff x="5853385" y="4517296"/>
            <a:chExt cx="3606319" cy="742096"/>
          </a:xfrm>
        </p:grpSpPr>
        <p:sp>
          <p:nvSpPr>
            <p:cNvPr id="23" name="Rectangle 22" title="Genomic Green Color Swatch">
              <a:extLst>
                <a:ext uri="{FF2B5EF4-FFF2-40B4-BE49-F238E27FC236}">
                  <a16:creationId xmlns:a16="http://schemas.microsoft.com/office/drawing/2014/main" id="{CBE26A72-F426-424C-949B-B5E3039A522B}"/>
                </a:ext>
              </a:extLst>
            </p:cNvPr>
            <p:cNvSpPr/>
            <p:nvPr/>
          </p:nvSpPr>
          <p:spPr>
            <a:xfrm>
              <a:off x="5853385" y="4517296"/>
              <a:ext cx="742096" cy="742096"/>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title="Carmichael Aqua Color Swatch">
              <a:extLst>
                <a:ext uri="{FF2B5EF4-FFF2-40B4-BE49-F238E27FC236}">
                  <a16:creationId xmlns:a16="http://schemas.microsoft.com/office/drawing/2014/main" id="{815A4028-0781-4DCC-BE08-6CBCA1A41800}"/>
                </a:ext>
              </a:extLst>
            </p:cNvPr>
            <p:cNvSpPr/>
            <p:nvPr/>
          </p:nvSpPr>
          <p:spPr>
            <a:xfrm>
              <a:off x="6808126" y="4517296"/>
              <a:ext cx="742096" cy="742096"/>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title="Bio-indigo Color Swatch">
              <a:extLst>
                <a:ext uri="{FF2B5EF4-FFF2-40B4-BE49-F238E27FC236}">
                  <a16:creationId xmlns:a16="http://schemas.microsoft.com/office/drawing/2014/main" id="{2B0B3CB8-AA95-475C-AAEC-95213BABCDF0}"/>
                </a:ext>
              </a:extLst>
            </p:cNvPr>
            <p:cNvSpPr/>
            <p:nvPr/>
          </p:nvSpPr>
          <p:spPr>
            <a:xfrm>
              <a:off x="8717608" y="4517296"/>
              <a:ext cx="742096" cy="742096"/>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title="Innovation Blue Color Swatch">
              <a:extLst>
                <a:ext uri="{FF2B5EF4-FFF2-40B4-BE49-F238E27FC236}">
                  <a16:creationId xmlns:a16="http://schemas.microsoft.com/office/drawing/2014/main" id="{2649DB04-C77F-4719-9067-3EA5B786F31B}"/>
                </a:ext>
              </a:extLst>
            </p:cNvPr>
            <p:cNvSpPr/>
            <p:nvPr/>
          </p:nvSpPr>
          <p:spPr>
            <a:xfrm>
              <a:off x="7762867" y="4517296"/>
              <a:ext cx="742096" cy="742096"/>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D21A56A1-C2A1-4D95-B530-5B5BC7B10FD0}"/>
              </a:ext>
            </a:extLst>
          </p:cNvPr>
          <p:cNvSpPr txBox="1"/>
          <p:nvPr/>
        </p:nvSpPr>
        <p:spPr>
          <a:xfrm>
            <a:off x="5078626" y="2202571"/>
            <a:ext cx="799516" cy="415498"/>
          </a:xfrm>
          <a:prstGeom prst="rect">
            <a:avLst/>
          </a:prstGeom>
          <a:noFill/>
        </p:spPr>
        <p:txBody>
          <a:bodyPr wrap="square" rtlCol="0">
            <a:spAutoFit/>
          </a:bodyPr>
          <a:lstStyle/>
          <a:p>
            <a:r>
              <a:rPr lang="en-US" sz="700" dirty="0"/>
              <a:t>10% Gray</a:t>
            </a:r>
          </a:p>
          <a:p>
            <a:r>
              <a:rPr lang="en-US" sz="700" dirty="0"/>
              <a:t>RGB 242 242 242</a:t>
            </a:r>
          </a:p>
          <a:p>
            <a:r>
              <a:rPr lang="en-US" sz="700" dirty="0"/>
              <a:t>HEX #F2F2F2</a:t>
            </a:r>
          </a:p>
        </p:txBody>
      </p:sp>
      <p:sp>
        <p:nvSpPr>
          <p:cNvPr id="34" name="TextBox 33">
            <a:extLst>
              <a:ext uri="{FF2B5EF4-FFF2-40B4-BE49-F238E27FC236}">
                <a16:creationId xmlns:a16="http://schemas.microsoft.com/office/drawing/2014/main" id="{97976B10-DC2B-4090-8200-1E8AE7109714}"/>
              </a:ext>
            </a:extLst>
          </p:cNvPr>
          <p:cNvSpPr txBox="1"/>
          <p:nvPr/>
        </p:nvSpPr>
        <p:spPr>
          <a:xfrm>
            <a:off x="6040586" y="2202571"/>
            <a:ext cx="812593" cy="415498"/>
          </a:xfrm>
          <a:prstGeom prst="rect">
            <a:avLst/>
          </a:prstGeom>
          <a:noFill/>
        </p:spPr>
        <p:txBody>
          <a:bodyPr wrap="square" rtlCol="0">
            <a:spAutoFit/>
          </a:bodyPr>
          <a:lstStyle/>
          <a:p>
            <a:r>
              <a:rPr lang="en-US" sz="700" dirty="0"/>
              <a:t>25% Gray</a:t>
            </a:r>
          </a:p>
          <a:p>
            <a:r>
              <a:rPr lang="en-US" sz="700" dirty="0"/>
              <a:t>RGB 204 204 204</a:t>
            </a:r>
          </a:p>
          <a:p>
            <a:r>
              <a:rPr lang="en-US" sz="700" dirty="0"/>
              <a:t>HEX #CCCCCC</a:t>
            </a:r>
          </a:p>
        </p:txBody>
      </p:sp>
      <p:sp>
        <p:nvSpPr>
          <p:cNvPr id="36" name="TextBox 35">
            <a:extLst>
              <a:ext uri="{FF2B5EF4-FFF2-40B4-BE49-F238E27FC236}">
                <a16:creationId xmlns:a16="http://schemas.microsoft.com/office/drawing/2014/main" id="{B3645210-51D2-4A16-84E2-49342052557A}"/>
              </a:ext>
            </a:extLst>
          </p:cNvPr>
          <p:cNvSpPr txBox="1"/>
          <p:nvPr/>
        </p:nvSpPr>
        <p:spPr>
          <a:xfrm>
            <a:off x="7015623" y="2202571"/>
            <a:ext cx="799516" cy="415498"/>
          </a:xfrm>
          <a:prstGeom prst="rect">
            <a:avLst/>
          </a:prstGeom>
          <a:noFill/>
        </p:spPr>
        <p:txBody>
          <a:bodyPr wrap="square" rtlCol="0">
            <a:spAutoFit/>
          </a:bodyPr>
          <a:lstStyle/>
          <a:p>
            <a:r>
              <a:rPr lang="en-US" sz="700" dirty="0"/>
              <a:t>60% Gray</a:t>
            </a:r>
          </a:p>
          <a:p>
            <a:r>
              <a:rPr lang="en-US" sz="700" dirty="0"/>
              <a:t>RGB 102 102 102</a:t>
            </a:r>
          </a:p>
          <a:p>
            <a:r>
              <a:rPr lang="en-US" sz="700" dirty="0"/>
              <a:t>HEX #666666</a:t>
            </a:r>
          </a:p>
        </p:txBody>
      </p:sp>
      <p:grpSp>
        <p:nvGrpSpPr>
          <p:cNvPr id="46" name="Group 45">
            <a:extLst>
              <a:ext uri="{FF2B5EF4-FFF2-40B4-BE49-F238E27FC236}">
                <a16:creationId xmlns:a16="http://schemas.microsoft.com/office/drawing/2014/main" id="{DC565819-BAD2-4C8C-AB42-EAE710D85070}"/>
              </a:ext>
            </a:extLst>
          </p:cNvPr>
          <p:cNvGrpSpPr/>
          <p:nvPr/>
        </p:nvGrpSpPr>
        <p:grpSpPr>
          <a:xfrm>
            <a:off x="5110170" y="1748807"/>
            <a:ext cx="3606319" cy="448234"/>
            <a:chOff x="5853385" y="2254822"/>
            <a:chExt cx="3606319" cy="742096"/>
          </a:xfrm>
        </p:grpSpPr>
        <p:sp>
          <p:nvSpPr>
            <p:cNvPr id="31" name="Rectangle 30" title="10% Gray Color Swatch">
              <a:extLst>
                <a:ext uri="{FF2B5EF4-FFF2-40B4-BE49-F238E27FC236}">
                  <a16:creationId xmlns:a16="http://schemas.microsoft.com/office/drawing/2014/main" id="{236676F9-6249-4B7C-9ECA-B730DC757BFF}"/>
                </a:ext>
              </a:extLst>
            </p:cNvPr>
            <p:cNvSpPr/>
            <p:nvPr/>
          </p:nvSpPr>
          <p:spPr>
            <a:xfrm>
              <a:off x="5853385" y="2254822"/>
              <a:ext cx="742096" cy="74209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title="25% Gray Color Swatch">
              <a:extLst>
                <a:ext uri="{FF2B5EF4-FFF2-40B4-BE49-F238E27FC236}">
                  <a16:creationId xmlns:a16="http://schemas.microsoft.com/office/drawing/2014/main" id="{5ADAC6D1-33D9-46B1-8433-E8A9407061E1}"/>
                </a:ext>
              </a:extLst>
            </p:cNvPr>
            <p:cNvSpPr/>
            <p:nvPr/>
          </p:nvSpPr>
          <p:spPr>
            <a:xfrm>
              <a:off x="6808126" y="2254822"/>
              <a:ext cx="742096" cy="742096"/>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title="60% Gray Color Swatch">
              <a:extLst>
                <a:ext uri="{FF2B5EF4-FFF2-40B4-BE49-F238E27FC236}">
                  <a16:creationId xmlns:a16="http://schemas.microsoft.com/office/drawing/2014/main" id="{284C7790-80B0-4077-A1E3-D56257F35521}"/>
                </a:ext>
              </a:extLst>
            </p:cNvPr>
            <p:cNvSpPr/>
            <p:nvPr/>
          </p:nvSpPr>
          <p:spPr>
            <a:xfrm>
              <a:off x="7762867" y="2254822"/>
              <a:ext cx="742096" cy="74209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title="90% Gray Color Swatch">
              <a:extLst>
                <a:ext uri="{FF2B5EF4-FFF2-40B4-BE49-F238E27FC236}">
                  <a16:creationId xmlns:a16="http://schemas.microsoft.com/office/drawing/2014/main" id="{BF107DA1-1191-4A64-B1EB-9C921160D664}"/>
                </a:ext>
              </a:extLst>
            </p:cNvPr>
            <p:cNvSpPr/>
            <p:nvPr/>
          </p:nvSpPr>
          <p:spPr>
            <a:xfrm>
              <a:off x="8717608" y="2254822"/>
              <a:ext cx="742096" cy="742096"/>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A96492C5-75AE-4142-94E3-030445F57975}"/>
              </a:ext>
            </a:extLst>
          </p:cNvPr>
          <p:cNvSpPr txBox="1"/>
          <p:nvPr/>
        </p:nvSpPr>
        <p:spPr>
          <a:xfrm>
            <a:off x="7977584" y="2202571"/>
            <a:ext cx="752288" cy="415498"/>
          </a:xfrm>
          <a:prstGeom prst="rect">
            <a:avLst/>
          </a:prstGeom>
          <a:noFill/>
        </p:spPr>
        <p:txBody>
          <a:bodyPr wrap="square" rtlCol="0">
            <a:spAutoFit/>
          </a:bodyPr>
          <a:lstStyle/>
          <a:p>
            <a:r>
              <a:rPr lang="en-US" sz="700" dirty="0"/>
              <a:t>90% Gray</a:t>
            </a:r>
          </a:p>
          <a:p>
            <a:r>
              <a:rPr lang="en-US" sz="700" dirty="0"/>
              <a:t>RGB 51 51 51</a:t>
            </a:r>
          </a:p>
          <a:p>
            <a:r>
              <a:rPr lang="en-US" sz="700" dirty="0"/>
              <a:t>HEX #333333</a:t>
            </a:r>
          </a:p>
        </p:txBody>
      </p:sp>
      <p:sp>
        <p:nvSpPr>
          <p:cNvPr id="39" name="Rectangle 38">
            <a:extLst>
              <a:ext uri="{FF2B5EF4-FFF2-40B4-BE49-F238E27FC236}">
                <a16:creationId xmlns:a16="http://schemas.microsoft.com/office/drawing/2014/main" id="{B7D3DA39-29F7-433F-A47A-E11C9E077D16}"/>
              </a:ext>
            </a:extLst>
          </p:cNvPr>
          <p:cNvSpPr/>
          <p:nvPr/>
        </p:nvSpPr>
        <p:spPr>
          <a:xfrm>
            <a:off x="4975413" y="4637910"/>
            <a:ext cx="3977760" cy="838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TextBox 39">
            <a:extLst>
              <a:ext uri="{FF2B5EF4-FFF2-40B4-BE49-F238E27FC236}">
                <a16:creationId xmlns:a16="http://schemas.microsoft.com/office/drawing/2014/main" id="{E0B35F50-0ADF-4B66-9456-5ED7978051DA}"/>
              </a:ext>
            </a:extLst>
          </p:cNvPr>
          <p:cNvSpPr txBox="1"/>
          <p:nvPr/>
        </p:nvSpPr>
        <p:spPr>
          <a:xfrm>
            <a:off x="5110170" y="4690490"/>
            <a:ext cx="3732519" cy="338554"/>
          </a:xfrm>
          <a:prstGeom prst="rect">
            <a:avLst/>
          </a:prstGeom>
          <a:noFill/>
        </p:spPr>
        <p:txBody>
          <a:bodyPr wrap="square" rtlCol="0">
            <a:spAutoFit/>
          </a:bodyPr>
          <a:lstStyle/>
          <a:p>
            <a:r>
              <a:rPr lang="en-US" sz="800" dirty="0">
                <a:latin typeface="Georgia" panose="02040502050405020303" pitchFamily="18" charset="0"/>
              </a:rPr>
              <a:t>Avoid putting a thin black-lined box around text blocks and diagrams because it unnecessarily clutters up the slide and makes it look “crowded”.</a:t>
            </a:r>
          </a:p>
        </p:txBody>
      </p:sp>
      <p:sp>
        <p:nvSpPr>
          <p:cNvPr id="41" name="TextBox 40">
            <a:extLst>
              <a:ext uri="{FF2B5EF4-FFF2-40B4-BE49-F238E27FC236}">
                <a16:creationId xmlns:a16="http://schemas.microsoft.com/office/drawing/2014/main" id="{9FCED402-07F4-43F0-AE3F-6EEAF6FC526D}"/>
              </a:ext>
            </a:extLst>
          </p:cNvPr>
          <p:cNvSpPr txBox="1"/>
          <p:nvPr/>
        </p:nvSpPr>
        <p:spPr>
          <a:xfrm>
            <a:off x="4933437" y="5029044"/>
            <a:ext cx="3977760" cy="461665"/>
          </a:xfrm>
          <a:prstGeom prst="rect">
            <a:avLst/>
          </a:prstGeom>
          <a:noFill/>
        </p:spPr>
        <p:txBody>
          <a:bodyPr wrap="square" rtlCol="0">
            <a:spAutoFit/>
          </a:bodyPr>
          <a:lstStyle/>
          <a:p>
            <a:r>
              <a:rPr lang="en-US" sz="800" b="1" dirty="0">
                <a:latin typeface="Georgia" panose="02040502050405020303" pitchFamily="18" charset="0"/>
              </a:rPr>
              <a:t>MARGINS, MARGINS, MARGINS! </a:t>
            </a:r>
            <a:r>
              <a:rPr lang="en-US" sz="8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2" name="TextBox 41">
            <a:extLst>
              <a:ext uri="{FF2B5EF4-FFF2-40B4-BE49-F238E27FC236}">
                <a16:creationId xmlns:a16="http://schemas.microsoft.com/office/drawing/2014/main" id="{5429E4E6-8E0D-46DD-92F7-A901A5A784D3}"/>
              </a:ext>
            </a:extLst>
          </p:cNvPr>
          <p:cNvSpPr txBox="1"/>
          <p:nvPr/>
        </p:nvSpPr>
        <p:spPr>
          <a:xfrm>
            <a:off x="4933437" y="5680957"/>
            <a:ext cx="3858184" cy="600164"/>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HAVING TROUBLE?</a:t>
            </a:r>
          </a:p>
          <a:p>
            <a:r>
              <a:rPr lang="en-US" sz="800" dirty="0">
                <a:latin typeface="Georgia" panose="02040502050405020303" pitchFamily="18" charset="0"/>
              </a:rPr>
              <a:t>The ISE creative services team in Room 4158 Fitts-Woolard Hall will gladly help you with the design and layout of your slide presentation.</a:t>
            </a:r>
          </a:p>
        </p:txBody>
      </p:sp>
      <p:sp>
        <p:nvSpPr>
          <p:cNvPr id="43" name="TextBox 42">
            <a:extLst>
              <a:ext uri="{FF2B5EF4-FFF2-40B4-BE49-F238E27FC236}">
                <a16:creationId xmlns:a16="http://schemas.microsoft.com/office/drawing/2014/main" id="{AA1D7C4E-0EA4-44B1-A47B-35EF80A874B2}"/>
              </a:ext>
            </a:extLst>
          </p:cNvPr>
          <p:cNvSpPr txBox="1"/>
          <p:nvPr/>
        </p:nvSpPr>
        <p:spPr>
          <a:xfrm>
            <a:off x="4933437" y="6281121"/>
            <a:ext cx="3858184" cy="338554"/>
          </a:xfrm>
          <a:prstGeom prst="rect">
            <a:avLst/>
          </a:prstGeom>
          <a:noFill/>
        </p:spPr>
        <p:txBody>
          <a:bodyPr wrap="square">
            <a:spAutoFit/>
          </a:bodyPr>
          <a:lstStyle/>
          <a:p>
            <a:r>
              <a:rPr lang="en-US" sz="800" dirty="0">
                <a:latin typeface="Georgia" panose="02040502050405020303" pitchFamily="18" charset="0"/>
              </a:rPr>
              <a:t>They also offer a full line of design services like photography, videography, graphic design for the faculty, staff and students of the ISE Department.</a:t>
            </a:r>
          </a:p>
        </p:txBody>
      </p:sp>
      <p:sp>
        <p:nvSpPr>
          <p:cNvPr id="44" name="TextBox 43">
            <a:extLst>
              <a:ext uri="{FF2B5EF4-FFF2-40B4-BE49-F238E27FC236}">
                <a16:creationId xmlns:a16="http://schemas.microsoft.com/office/drawing/2014/main" id="{58971BE7-9DF8-4A3F-A31A-2DF507D6714F}"/>
              </a:ext>
            </a:extLst>
          </p:cNvPr>
          <p:cNvSpPr txBox="1"/>
          <p:nvPr/>
        </p:nvSpPr>
        <p:spPr>
          <a:xfrm>
            <a:off x="190828" y="5760969"/>
            <a:ext cx="4510829" cy="723275"/>
          </a:xfrm>
          <a:prstGeom prst="rect">
            <a:avLst/>
          </a:prstGeom>
          <a:noFill/>
        </p:spPr>
        <p:txBody>
          <a:bodyPr wrap="square" rtlCol="0">
            <a:spAutoFit/>
          </a:bodyPr>
          <a:lstStyle/>
          <a:p>
            <a:pPr>
              <a:spcAft>
                <a:spcPts val="600"/>
              </a:spcAft>
            </a:pPr>
            <a:r>
              <a:rPr lang="en-US" sz="1200" b="1" dirty="0">
                <a:latin typeface="Arial" panose="020B0604020202020204" pitchFamily="34" charset="0"/>
                <a:cs typeface="Arial" panose="020B0604020202020204" pitchFamily="34" charset="0"/>
              </a:rPr>
              <a:t>NEED TO CHANGE THE BACKGROUND SHAPES?</a:t>
            </a:r>
          </a:p>
          <a:p>
            <a:r>
              <a:rPr lang="en-US" sz="800" dirty="0">
                <a:latin typeface="Georgia" panose="02040502050405020303" pitchFamily="18" charset="0"/>
              </a:rPr>
              <a:t>All background shapes and logos are stored on the slide master and can be accessed by going to </a:t>
            </a:r>
            <a:r>
              <a:rPr lang="en-US" sz="800" b="1" dirty="0">
                <a:latin typeface="Georgia" panose="02040502050405020303" pitchFamily="18" charset="0"/>
              </a:rPr>
              <a:t>View  &gt;&gt;  Slider Master</a:t>
            </a:r>
            <a:r>
              <a:rPr lang="en-US" sz="800" dirty="0">
                <a:latin typeface="Georgia" panose="02040502050405020303" pitchFamily="18" charset="0"/>
              </a:rPr>
              <a:t> and scrolling up to the top slide in the menu on the left side of the page. When finished, simply click on </a:t>
            </a:r>
            <a:r>
              <a:rPr lang="en-US" sz="800" b="1" dirty="0">
                <a:latin typeface="Georgia" panose="02040502050405020303" pitchFamily="18" charset="0"/>
              </a:rPr>
              <a:t>Close Master View</a:t>
            </a:r>
            <a:r>
              <a:rPr lang="en-US" sz="800" dirty="0">
                <a:latin typeface="Georgia" panose="02040502050405020303" pitchFamily="18" charset="0"/>
              </a:rPr>
              <a:t>. </a:t>
            </a:r>
          </a:p>
        </p:txBody>
      </p:sp>
    </p:spTree>
  </p:cSld>
  <p:clrMapOvr>
    <a:masterClrMapping/>
  </p:clrMapOvr>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ncstate-ppt-template-horizontal-left-logo</Template>
  <TotalTime>242</TotalTime>
  <Words>499</Words>
  <Application>Microsoft Office PowerPoint</Application>
  <PresentationFormat>On-screen Show (4:3)</PresentationFormat>
  <Paragraphs>63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Georgia</vt:lpstr>
      <vt:lpstr>NCStateU-horizontal-left-logo</vt:lpstr>
      <vt:lpstr>PowerPoint Presentation</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Lasson</dc:creator>
  <cp:lastModifiedBy>Robert R. Lasson</cp:lastModifiedBy>
  <cp:revision>11</cp:revision>
  <dcterms:created xsi:type="dcterms:W3CDTF">2017-08-16T14:53:07Z</dcterms:created>
  <dcterms:modified xsi:type="dcterms:W3CDTF">2022-07-21T14:54:37Z</dcterms:modified>
</cp:coreProperties>
</file>