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225" d="100"/>
          <a:sy n="225" d="100"/>
        </p:scale>
        <p:origin x="3642" y="16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D480A359-2FB3-4847-9D97-3491754AA7F9}" type="datetimeFigureOut">
              <a:rPr lang="en-US"/>
              <a:pPr>
                <a:defRPr/>
              </a:pPr>
              <a:t>7/21/2022</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843"/>
            <a:ext cx="8229600" cy="801290"/>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266950"/>
            <a:ext cx="8229600" cy="232767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73BC5DAC-1A13-D34F-9418-D6257772B49C}" type="datetimeFigureOut">
              <a:rPr lang="en-US"/>
              <a:pPr>
                <a:defRPr/>
              </a:pPr>
              <a:t>7/21/2022</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B4EC0D93-568E-6D41-8E6D-0963A71A503C}" type="datetimeFigureOut">
              <a:rPr lang="en-US"/>
              <a:pPr>
                <a:defRPr/>
              </a:pPr>
              <a:t>7/21/2022</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843"/>
            <a:ext cx="8229600" cy="80129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2266950"/>
            <a:ext cx="8229600" cy="232767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D128603A-2399-D64A-8203-C8F297F981E8}" type="datetimeFigureOut">
              <a:rPr lang="en-US"/>
              <a:pPr>
                <a:defRPr/>
              </a:pPr>
              <a:t>7/21/2022</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35563"/>
            <a:ext cx="7772400" cy="1021556"/>
          </a:xfrm>
          <a:prstGeom prst="rect">
            <a:avLst/>
          </a:prstGeo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5CF71F39-3D09-F149-B1A1-DC2A7DB4A435}" type="datetimeFigureOut">
              <a:rPr lang="en-US"/>
              <a:pPr>
                <a:defRPr/>
              </a:pPr>
              <a:t>7/21/2022</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843"/>
            <a:ext cx="8229600" cy="80129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476377"/>
            <a:ext cx="4038600" cy="311824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76377"/>
            <a:ext cx="4038600" cy="311824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17E7E973-E761-9943-801C-DE1E51E28431}" type="datetimeFigureOut">
              <a:rPr lang="en-US"/>
              <a:pPr>
                <a:defRPr/>
              </a:pPr>
              <a:t>7/21/2022</a:t>
            </a:fld>
            <a:endParaRPr lang="en-US"/>
          </a:p>
        </p:txBody>
      </p:sp>
      <p:sp>
        <p:nvSpPr>
          <p:cNvPr id="6"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650504"/>
            <a:ext cx="8229600" cy="80129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8"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18ACE534-2B3A-FA4B-B87A-8AC244117610}" type="datetimeFigureOut">
              <a:rPr lang="en-US"/>
              <a:pPr>
                <a:defRPr/>
              </a:pPr>
              <a:t>7/21/2022</a:t>
            </a:fld>
            <a:endParaRPr lang="en-US"/>
          </a:p>
        </p:txBody>
      </p:sp>
      <p:sp>
        <p:nvSpPr>
          <p:cNvPr id="8"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040843"/>
            <a:ext cx="8229600" cy="80129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22CDFFB5-C0BC-DE4D-9A38-E0EE75FC9E15}" type="datetimeFigureOut">
              <a:rPr lang="en-US"/>
              <a:pPr>
                <a:defRPr/>
              </a:pPr>
              <a:t>7/21/2022</a:t>
            </a:fld>
            <a:endParaRPr lang="en-US"/>
          </a:p>
        </p:txBody>
      </p:sp>
      <p:sp>
        <p:nvSpPr>
          <p:cNvPr id="4"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EF42570F-F7E3-1F40-B6F3-59FE945D5A70}" type="datetimeFigureOut">
              <a:rPr lang="en-US"/>
              <a:pPr>
                <a:defRPr/>
              </a:pPr>
              <a:t>7/21/2022</a:t>
            </a:fld>
            <a:endParaRPr lang="en-US"/>
          </a:p>
        </p:txBody>
      </p:sp>
      <p:sp>
        <p:nvSpPr>
          <p:cNvPr id="3"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6371E9B0-C3DF-544F-BB14-A487ECCC7F43}" type="datetimeFigureOut">
              <a:rPr lang="en-US"/>
              <a:pPr>
                <a:defRPr/>
              </a:pPr>
              <a:t>7/21/2022</a:t>
            </a:fld>
            <a:endParaRPr lang="en-US"/>
          </a:p>
        </p:txBody>
      </p:sp>
      <p:sp>
        <p:nvSpPr>
          <p:cNvPr id="6"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a:prstGeom prst="rect">
            <a:avLst/>
          </a:prstGeo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4"/>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457200" y="4767264"/>
            <a:ext cx="2133600" cy="273844"/>
          </a:xfrm>
          <a:prstGeom prst="rect">
            <a:avLst/>
          </a:prstGeom>
        </p:spPr>
        <p:txBody>
          <a:bodyPr/>
          <a:lstStyle>
            <a:lvl1pPr>
              <a:defRPr/>
            </a:lvl1pPr>
          </a:lstStyle>
          <a:p>
            <a:pPr>
              <a:defRPr/>
            </a:pPr>
            <a:fld id="{E5C4B1CF-5E0C-5D41-A3E2-D78942339385}" type="datetimeFigureOut">
              <a:rPr lang="en-US"/>
              <a:pPr>
                <a:defRPr/>
              </a:pPr>
              <a:t>7/21/2022</a:t>
            </a:fld>
            <a:endParaRPr lang="en-US"/>
          </a:p>
        </p:txBody>
      </p:sp>
      <p:sp>
        <p:nvSpPr>
          <p:cNvPr id="6" name="Footer Placeholder 4"/>
          <p:cNvSpPr>
            <a:spLocks noGrp="1"/>
          </p:cNvSpPr>
          <p:nvPr>
            <p:ph type="ftr" sz="quarter" idx="11"/>
          </p:nvPr>
        </p:nvSpPr>
        <p:spPr>
          <a:xfrm>
            <a:off x="3124200" y="4767264"/>
            <a:ext cx="2895600" cy="273844"/>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4767264"/>
            <a:ext cx="2133600" cy="273844"/>
          </a:xfrm>
          <a:prstGeom prst="rect">
            <a:avLst/>
          </a:prstGeom>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AC8EA7B9-51C1-4C4D-9DCF-42C9FDE4736D}"/>
              </a:ext>
              <a:ext uri="{C183D7F6-B498-43B3-948B-1728B52AA6E4}">
                <adec:decorative xmlns:adec="http://schemas.microsoft.com/office/drawing/2017/decorative" val="1"/>
              </a:ext>
            </a:extLst>
          </p:cNvPr>
          <p:cNvSpPr/>
          <p:nvPr userDrawn="1"/>
        </p:nvSpPr>
        <p:spPr>
          <a:xfrm>
            <a:off x="617" y="0"/>
            <a:ext cx="1376973" cy="5143500"/>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1EEEEF39-1D88-FEAB-3B1A-90CFB8C09209}"/>
              </a:ext>
            </a:extLst>
          </p:cNvPr>
          <p:cNvGrpSpPr/>
          <p:nvPr userDrawn="1"/>
        </p:nvGrpSpPr>
        <p:grpSpPr>
          <a:xfrm>
            <a:off x="117861" y="4889946"/>
            <a:ext cx="1159326" cy="261636"/>
            <a:chOff x="6920362" y="249310"/>
            <a:chExt cx="1927589" cy="435017"/>
          </a:xfrm>
        </p:grpSpPr>
        <p:pic>
          <p:nvPicPr>
            <p:cNvPr id="11" name="Picture 10" descr="IMSEI">
              <a:extLst>
                <a:ext uri="{FF2B5EF4-FFF2-40B4-BE49-F238E27FC236}">
                  <a16:creationId xmlns:a16="http://schemas.microsoft.com/office/drawing/2014/main" id="{06EA5367-C01A-7316-DC48-D4C6ECDC4321}"/>
                </a:ext>
              </a:extLst>
            </p:cNvPr>
            <p:cNvPicPr>
              <a:picLocks noChangeAspect="1"/>
            </p:cNvPicPr>
            <p:nvPr userDrawn="1"/>
          </p:nvPicPr>
          <p:blipFill>
            <a:blip r:embed="rId13"/>
            <a:stretch>
              <a:fillRect/>
            </a:stretch>
          </p:blipFill>
          <p:spPr>
            <a:xfrm>
              <a:off x="7167204" y="249310"/>
              <a:ext cx="1680747" cy="435017"/>
            </a:xfrm>
            <a:prstGeom prst="rect">
              <a:avLst/>
            </a:prstGeom>
          </p:spPr>
        </p:pic>
        <p:pic>
          <p:nvPicPr>
            <p:cNvPr id="12" name="Picture 11" descr="NC State logo">
              <a:extLst>
                <a:ext uri="{FF2B5EF4-FFF2-40B4-BE49-F238E27FC236}">
                  <a16:creationId xmlns:a16="http://schemas.microsoft.com/office/drawing/2014/main" id="{4B2DAF14-4406-6F96-10BA-C430474F1C9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920362" y="468499"/>
              <a:ext cx="1055499" cy="203341"/>
            </a:xfrm>
            <a:prstGeom prst="rect">
              <a:avLst/>
            </a:prstGeom>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2FF825C-2AEE-452D-B201-EE1F624D847D}"/>
              </a:ext>
            </a:extLst>
          </p:cNvPr>
          <p:cNvSpPr txBox="1"/>
          <p:nvPr/>
        </p:nvSpPr>
        <p:spPr>
          <a:xfrm>
            <a:off x="2165565" y="176600"/>
            <a:ext cx="2097400" cy="246221"/>
          </a:xfrm>
          <a:prstGeom prst="rect">
            <a:avLst/>
          </a:prstGeom>
          <a:noFill/>
        </p:spPr>
        <p:txBody>
          <a:bodyPr wrap="square" rtlCol="0">
            <a:spAutoFit/>
          </a:bodyPr>
          <a:lstStyle/>
          <a:p>
            <a:pPr algn="ctr"/>
            <a:r>
              <a:rPr lang="en-US" sz="1000" dirty="0">
                <a:solidFill>
                  <a:srgbClr val="CC0000"/>
                </a:solidFill>
                <a:latin typeface="Arial" panose="020B0604020202020204" pitchFamily="34" charset="0"/>
                <a:cs typeface="Arial" panose="020B0604020202020204" pitchFamily="34" charset="0"/>
              </a:rPr>
              <a:t>[HEADING TYPE 1]</a:t>
            </a:r>
          </a:p>
        </p:txBody>
      </p:sp>
      <p:sp>
        <p:nvSpPr>
          <p:cNvPr id="8" name="TextBox 7" title="Heading - Type 2 Background">
            <a:extLst>
              <a:ext uri="{FF2B5EF4-FFF2-40B4-BE49-F238E27FC236}">
                <a16:creationId xmlns:a16="http://schemas.microsoft.com/office/drawing/2014/main" id="{0AEFAFD5-FA4B-427A-A5CA-9D7EBF9A1E93}"/>
              </a:ext>
            </a:extLst>
          </p:cNvPr>
          <p:cNvSpPr txBox="1"/>
          <p:nvPr/>
        </p:nvSpPr>
        <p:spPr>
          <a:xfrm>
            <a:off x="2165567" y="480635"/>
            <a:ext cx="2097398" cy="338554"/>
          </a:xfrm>
          <a:prstGeom prst="rect">
            <a:avLst/>
          </a:prstGeom>
          <a:solidFill>
            <a:srgbClr val="CC0000"/>
          </a:solidFill>
          <a:ln>
            <a:noFill/>
          </a:ln>
        </p:spPr>
        <p:txBody>
          <a:bodyPr wrap="square" lIns="457200" tIns="91440" rIns="457200" bIns="91440" rtlCol="0">
            <a:spAutoFit/>
          </a:bodyPr>
          <a:lstStyle/>
          <a:p>
            <a:pPr algn="ctr"/>
            <a:r>
              <a:rPr lang="en-US" sz="1000" dirty="0">
                <a:solidFill>
                  <a:schemeClr val="bg1"/>
                </a:solidFill>
                <a:latin typeface="Arial" panose="020B0604020202020204" pitchFamily="34" charset="0"/>
                <a:cs typeface="Arial" panose="020B0604020202020204" pitchFamily="34" charset="0"/>
              </a:rPr>
              <a:t>[HEADING TYPE 2]</a:t>
            </a:r>
          </a:p>
        </p:txBody>
      </p:sp>
      <p:sp>
        <p:nvSpPr>
          <p:cNvPr id="9" name="TextBox 8">
            <a:extLst>
              <a:ext uri="{FF2B5EF4-FFF2-40B4-BE49-F238E27FC236}">
                <a16:creationId xmlns:a16="http://schemas.microsoft.com/office/drawing/2014/main" id="{EBC1667D-D774-42D3-89C0-D986D860968A}"/>
              </a:ext>
            </a:extLst>
          </p:cNvPr>
          <p:cNvSpPr txBox="1"/>
          <p:nvPr/>
        </p:nvSpPr>
        <p:spPr>
          <a:xfrm>
            <a:off x="2165567" y="956968"/>
            <a:ext cx="2097400" cy="246221"/>
          </a:xfrm>
          <a:prstGeom prst="rect">
            <a:avLst/>
          </a:prstGeom>
          <a:noFill/>
        </p:spPr>
        <p:txBody>
          <a:bodyPr wrap="square" rtlCol="0">
            <a:spAutoFit/>
          </a:bodyPr>
          <a:lstStyle/>
          <a:p>
            <a:pPr algn="ctr"/>
            <a:r>
              <a:rPr lang="en-US" sz="1000" b="1" dirty="0">
                <a:solidFill>
                  <a:srgbClr val="666666"/>
                </a:solidFill>
                <a:latin typeface="Arial Black" panose="020B0A04020102020204" pitchFamily="34" charset="0"/>
                <a:cs typeface="Arial" panose="020B0604020202020204" pitchFamily="34" charset="0"/>
              </a:rPr>
              <a:t>[HEADING TYPE 3]</a:t>
            </a:r>
          </a:p>
        </p:txBody>
      </p:sp>
      <p:sp>
        <p:nvSpPr>
          <p:cNvPr id="10" name="TextBox 9" title="Heading - Type 4 Background">
            <a:extLst>
              <a:ext uri="{FF2B5EF4-FFF2-40B4-BE49-F238E27FC236}">
                <a16:creationId xmlns:a16="http://schemas.microsoft.com/office/drawing/2014/main" id="{6009BB98-BEA6-4DBF-9DDC-954D7DC87A77}"/>
              </a:ext>
            </a:extLst>
          </p:cNvPr>
          <p:cNvSpPr txBox="1"/>
          <p:nvPr/>
        </p:nvSpPr>
        <p:spPr>
          <a:xfrm>
            <a:off x="2165569" y="1261002"/>
            <a:ext cx="2097400" cy="323165"/>
          </a:xfrm>
          <a:prstGeom prst="rect">
            <a:avLst/>
          </a:prstGeom>
          <a:solidFill>
            <a:srgbClr val="666666"/>
          </a:solidFill>
        </p:spPr>
        <p:txBody>
          <a:bodyPr wrap="square" lIns="457200" tIns="91440" rIns="457200" bIns="91440" rtlCol="0">
            <a:spAutoFit/>
          </a:bodyPr>
          <a:lstStyle/>
          <a:p>
            <a:pPr algn="ctr"/>
            <a:r>
              <a:rPr lang="en-US" sz="900" b="1" dirty="0">
                <a:solidFill>
                  <a:schemeClr val="bg1"/>
                </a:solidFill>
                <a:latin typeface="Arial Black" panose="020B0A04020102020204" pitchFamily="34" charset="0"/>
                <a:cs typeface="Arial" panose="020B0604020202020204" pitchFamily="34" charset="0"/>
              </a:rPr>
              <a:t>[HEADING TYPE 4]</a:t>
            </a:r>
          </a:p>
        </p:txBody>
      </p:sp>
      <p:sp>
        <p:nvSpPr>
          <p:cNvPr id="11" name="TextBox 10">
            <a:extLst>
              <a:ext uri="{FF2B5EF4-FFF2-40B4-BE49-F238E27FC236}">
                <a16:creationId xmlns:a16="http://schemas.microsoft.com/office/drawing/2014/main" id="{147A427B-38A0-4C4A-9ABA-EECBCD4A544D}"/>
              </a:ext>
            </a:extLst>
          </p:cNvPr>
          <p:cNvSpPr txBox="1"/>
          <p:nvPr/>
        </p:nvSpPr>
        <p:spPr>
          <a:xfrm>
            <a:off x="1496703" y="1847388"/>
            <a:ext cx="3542864" cy="1415772"/>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RECOMMENDED SANS SERIF FONT: ARIAL</a:t>
            </a:r>
          </a:p>
          <a:p>
            <a:pPr>
              <a:spcAft>
                <a:spcPts val="3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2" name="TextBox 11">
            <a:extLst>
              <a:ext uri="{FF2B5EF4-FFF2-40B4-BE49-F238E27FC236}">
                <a16:creationId xmlns:a16="http://schemas.microsoft.com/office/drawing/2014/main" id="{9E726103-9C50-444B-BE83-45B3DB611E7B}"/>
              </a:ext>
            </a:extLst>
          </p:cNvPr>
          <p:cNvSpPr txBox="1"/>
          <p:nvPr/>
        </p:nvSpPr>
        <p:spPr>
          <a:xfrm>
            <a:off x="1496704" y="3385970"/>
            <a:ext cx="3542864" cy="1415772"/>
          </a:xfrm>
          <a:prstGeom prst="rect">
            <a:avLst/>
          </a:prstGeom>
          <a:noFill/>
        </p:spPr>
        <p:txBody>
          <a:bodyPr wrap="square" rtlCol="0">
            <a:spAutoFit/>
          </a:bodyPr>
          <a:lstStyle/>
          <a:p>
            <a:pPr>
              <a:spcAft>
                <a:spcPts val="3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3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3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3" name="TextBox 12">
            <a:extLst>
              <a:ext uri="{FF2B5EF4-FFF2-40B4-BE49-F238E27FC236}">
                <a16:creationId xmlns:a16="http://schemas.microsoft.com/office/drawing/2014/main" id="{0C950622-416D-46C3-8859-8C58C0A3B2AA}"/>
              </a:ext>
            </a:extLst>
          </p:cNvPr>
          <p:cNvSpPr txBox="1"/>
          <p:nvPr/>
        </p:nvSpPr>
        <p:spPr>
          <a:xfrm>
            <a:off x="5364662" y="406074"/>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0E4E2D09-D10E-4643-9BD0-D919558E25F0}"/>
              </a:ext>
            </a:extLst>
          </p:cNvPr>
          <p:cNvSpPr txBox="1"/>
          <p:nvPr/>
        </p:nvSpPr>
        <p:spPr>
          <a:xfrm>
            <a:off x="6295164" y="406074"/>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5" name="Rectangle 14" title="Wolfpack Red Color Swatch">
            <a:extLst>
              <a:ext uri="{FF2B5EF4-FFF2-40B4-BE49-F238E27FC236}">
                <a16:creationId xmlns:a16="http://schemas.microsoft.com/office/drawing/2014/main" id="{0E660E51-C56B-440B-B7E1-3AD3F19DB48F}"/>
              </a:ext>
            </a:extLst>
          </p:cNvPr>
          <p:cNvSpPr/>
          <p:nvPr/>
        </p:nvSpPr>
        <p:spPr>
          <a:xfrm>
            <a:off x="5368407" y="197613"/>
            <a:ext cx="742096" cy="240812"/>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title="Wolfpack White Color Swatch">
            <a:extLst>
              <a:ext uri="{FF2B5EF4-FFF2-40B4-BE49-F238E27FC236}">
                <a16:creationId xmlns:a16="http://schemas.microsoft.com/office/drawing/2014/main" id="{0EBDED6B-C262-4D07-B0AD-1A58582437EF}"/>
              </a:ext>
            </a:extLst>
          </p:cNvPr>
          <p:cNvSpPr/>
          <p:nvPr/>
        </p:nvSpPr>
        <p:spPr>
          <a:xfrm>
            <a:off x="6324772" y="197613"/>
            <a:ext cx="742096" cy="2408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title="Wolfpack Black Color Swatch">
            <a:extLst>
              <a:ext uri="{FF2B5EF4-FFF2-40B4-BE49-F238E27FC236}">
                <a16:creationId xmlns:a16="http://schemas.microsoft.com/office/drawing/2014/main" id="{E8E184EF-6AC5-4DBF-A31C-D7D3B18B2A3E}"/>
              </a:ext>
            </a:extLst>
          </p:cNvPr>
          <p:cNvSpPr/>
          <p:nvPr/>
        </p:nvSpPr>
        <p:spPr>
          <a:xfrm>
            <a:off x="7281138" y="197613"/>
            <a:ext cx="742096" cy="2408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2395591-10C8-454F-AAE4-603444F0D525}"/>
              </a:ext>
            </a:extLst>
          </p:cNvPr>
          <p:cNvSpPr txBox="1"/>
          <p:nvPr/>
        </p:nvSpPr>
        <p:spPr>
          <a:xfrm>
            <a:off x="7283084" y="406074"/>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9" name="TextBox 18">
            <a:extLst>
              <a:ext uri="{FF2B5EF4-FFF2-40B4-BE49-F238E27FC236}">
                <a16:creationId xmlns:a16="http://schemas.microsoft.com/office/drawing/2014/main" id="{01375AD0-EB78-4779-BF21-E82F0424AF16}"/>
              </a:ext>
            </a:extLst>
          </p:cNvPr>
          <p:cNvSpPr txBox="1"/>
          <p:nvPr/>
        </p:nvSpPr>
        <p:spPr>
          <a:xfrm>
            <a:off x="5368407" y="1700723"/>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A3475A3A-A0BB-4452-AAA6-B3A7DFAD498A}"/>
              </a:ext>
            </a:extLst>
          </p:cNvPr>
          <p:cNvSpPr txBox="1"/>
          <p:nvPr/>
        </p:nvSpPr>
        <p:spPr>
          <a:xfrm>
            <a:off x="6300171" y="1700723"/>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21" name="Group 20">
            <a:extLst>
              <a:ext uri="{FF2B5EF4-FFF2-40B4-BE49-F238E27FC236}">
                <a16:creationId xmlns:a16="http://schemas.microsoft.com/office/drawing/2014/main" id="{8123FF4A-8A7E-4AA2-9145-D3713C7B0B75}"/>
              </a:ext>
            </a:extLst>
          </p:cNvPr>
          <p:cNvGrpSpPr/>
          <p:nvPr/>
        </p:nvGrpSpPr>
        <p:grpSpPr>
          <a:xfrm>
            <a:off x="5362611" y="1492949"/>
            <a:ext cx="2651578" cy="240812"/>
            <a:chOff x="5853385" y="3383360"/>
            <a:chExt cx="2651578" cy="742096"/>
          </a:xfrm>
        </p:grpSpPr>
        <p:sp>
          <p:nvSpPr>
            <p:cNvPr id="22" name="Rectangle 21" title="Reynolds Red Color Swatch">
              <a:extLst>
                <a:ext uri="{FF2B5EF4-FFF2-40B4-BE49-F238E27FC236}">
                  <a16:creationId xmlns:a16="http://schemas.microsoft.com/office/drawing/2014/main" id="{CFC81C16-6A72-463B-96A2-0FE6124522E7}"/>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title="Pyroman Flame Color Swatch">
              <a:extLst>
                <a:ext uri="{FF2B5EF4-FFF2-40B4-BE49-F238E27FC236}">
                  <a16:creationId xmlns:a16="http://schemas.microsoft.com/office/drawing/2014/main" id="{EDF91245-C54C-425E-8245-60AA18053B30}"/>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title="Hunt Yellow Color Swatch">
              <a:extLst>
                <a:ext uri="{FF2B5EF4-FFF2-40B4-BE49-F238E27FC236}">
                  <a16:creationId xmlns:a16="http://schemas.microsoft.com/office/drawing/2014/main" id="{121489EA-DDDF-444E-8090-0D172854393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80FC7F2C-DF3B-4F39-8CDB-7C66103B4BFA}"/>
              </a:ext>
            </a:extLst>
          </p:cNvPr>
          <p:cNvSpPr txBox="1"/>
          <p:nvPr/>
        </p:nvSpPr>
        <p:spPr>
          <a:xfrm>
            <a:off x="7276481" y="1700723"/>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6" name="TextBox 25">
            <a:extLst>
              <a:ext uri="{FF2B5EF4-FFF2-40B4-BE49-F238E27FC236}">
                <a16:creationId xmlns:a16="http://schemas.microsoft.com/office/drawing/2014/main" id="{19DE891B-343C-4F26-AEB9-0E9614307FF4}"/>
              </a:ext>
            </a:extLst>
          </p:cNvPr>
          <p:cNvSpPr txBox="1"/>
          <p:nvPr/>
        </p:nvSpPr>
        <p:spPr>
          <a:xfrm>
            <a:off x="5362611" y="2367521"/>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7" name="TextBox 26">
            <a:extLst>
              <a:ext uri="{FF2B5EF4-FFF2-40B4-BE49-F238E27FC236}">
                <a16:creationId xmlns:a16="http://schemas.microsoft.com/office/drawing/2014/main" id="{1F82ECBA-8DF5-425D-966B-00DE7C676DD0}"/>
              </a:ext>
            </a:extLst>
          </p:cNvPr>
          <p:cNvSpPr txBox="1"/>
          <p:nvPr/>
        </p:nvSpPr>
        <p:spPr>
          <a:xfrm>
            <a:off x="6302235" y="2367521"/>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35723B77-5A01-4629-8AC7-DB341B57AE66}"/>
              </a:ext>
            </a:extLst>
          </p:cNvPr>
          <p:cNvSpPr txBox="1"/>
          <p:nvPr/>
        </p:nvSpPr>
        <p:spPr>
          <a:xfrm>
            <a:off x="8236569" y="2367521"/>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960D718D-95AF-46EC-94C4-6F32490806E5}"/>
              </a:ext>
            </a:extLst>
          </p:cNvPr>
          <p:cNvSpPr txBox="1"/>
          <p:nvPr/>
        </p:nvSpPr>
        <p:spPr>
          <a:xfrm>
            <a:off x="7291075" y="2367521"/>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30" name="Group 29">
            <a:extLst>
              <a:ext uri="{FF2B5EF4-FFF2-40B4-BE49-F238E27FC236}">
                <a16:creationId xmlns:a16="http://schemas.microsoft.com/office/drawing/2014/main" id="{4CF14F59-A23A-4A14-9ACC-135922AF25A3}"/>
              </a:ext>
            </a:extLst>
          </p:cNvPr>
          <p:cNvGrpSpPr/>
          <p:nvPr/>
        </p:nvGrpSpPr>
        <p:grpSpPr>
          <a:xfrm>
            <a:off x="5362611" y="2125628"/>
            <a:ext cx="3606319" cy="240812"/>
            <a:chOff x="5853385" y="4517296"/>
            <a:chExt cx="3606319" cy="742096"/>
          </a:xfrm>
        </p:grpSpPr>
        <p:sp>
          <p:nvSpPr>
            <p:cNvPr id="31" name="Rectangle 30" title="Genomic Green Color Swatch">
              <a:extLst>
                <a:ext uri="{FF2B5EF4-FFF2-40B4-BE49-F238E27FC236}">
                  <a16:creationId xmlns:a16="http://schemas.microsoft.com/office/drawing/2014/main" id="{BF40D201-8075-4AC5-A9D9-68D85D7C186C}"/>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Carmichael Aqua Color Swatch">
              <a:extLst>
                <a:ext uri="{FF2B5EF4-FFF2-40B4-BE49-F238E27FC236}">
                  <a16:creationId xmlns:a16="http://schemas.microsoft.com/office/drawing/2014/main" id="{B791C4E6-A62D-4591-9104-A2D6A5CDEE6C}"/>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title="Bio-indigo Color Swatch">
              <a:extLst>
                <a:ext uri="{FF2B5EF4-FFF2-40B4-BE49-F238E27FC236}">
                  <a16:creationId xmlns:a16="http://schemas.microsoft.com/office/drawing/2014/main" id="{C2AB9E1C-759A-403E-B9F6-41037AAC7856}"/>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title="Innovation Blue Color Swatch">
              <a:extLst>
                <a:ext uri="{FF2B5EF4-FFF2-40B4-BE49-F238E27FC236}">
                  <a16:creationId xmlns:a16="http://schemas.microsoft.com/office/drawing/2014/main" id="{6BFB6402-FCB7-4E7E-AC61-B84E901073D5}"/>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E8456FAB-AAE6-4335-B1AA-E309256E81EA}"/>
              </a:ext>
            </a:extLst>
          </p:cNvPr>
          <p:cNvSpPr txBox="1"/>
          <p:nvPr/>
        </p:nvSpPr>
        <p:spPr>
          <a:xfrm>
            <a:off x="5336863" y="1051124"/>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6" name="TextBox 35">
            <a:extLst>
              <a:ext uri="{FF2B5EF4-FFF2-40B4-BE49-F238E27FC236}">
                <a16:creationId xmlns:a16="http://schemas.microsoft.com/office/drawing/2014/main" id="{E08BD260-47AE-4E4A-A403-0644CFBCF442}"/>
              </a:ext>
            </a:extLst>
          </p:cNvPr>
          <p:cNvSpPr txBox="1"/>
          <p:nvPr/>
        </p:nvSpPr>
        <p:spPr>
          <a:xfrm>
            <a:off x="6298823" y="1051124"/>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7" name="TextBox 36">
            <a:extLst>
              <a:ext uri="{FF2B5EF4-FFF2-40B4-BE49-F238E27FC236}">
                <a16:creationId xmlns:a16="http://schemas.microsoft.com/office/drawing/2014/main" id="{AF114729-9C67-4616-BBFD-52DFE7655A0F}"/>
              </a:ext>
            </a:extLst>
          </p:cNvPr>
          <p:cNvSpPr txBox="1"/>
          <p:nvPr/>
        </p:nvSpPr>
        <p:spPr>
          <a:xfrm>
            <a:off x="7273860" y="1051124"/>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38" name="Group 37">
            <a:extLst>
              <a:ext uri="{FF2B5EF4-FFF2-40B4-BE49-F238E27FC236}">
                <a16:creationId xmlns:a16="http://schemas.microsoft.com/office/drawing/2014/main" id="{C281C852-24EB-4EE5-A338-00D2F636DC5D}"/>
              </a:ext>
            </a:extLst>
          </p:cNvPr>
          <p:cNvGrpSpPr/>
          <p:nvPr/>
        </p:nvGrpSpPr>
        <p:grpSpPr>
          <a:xfrm>
            <a:off x="5364662" y="847568"/>
            <a:ext cx="3606319" cy="240812"/>
            <a:chOff x="5853385" y="2254822"/>
            <a:chExt cx="3606319" cy="742096"/>
          </a:xfrm>
        </p:grpSpPr>
        <p:sp>
          <p:nvSpPr>
            <p:cNvPr id="39" name="Rectangle 38" title="10% Gray Color Swatch">
              <a:extLst>
                <a:ext uri="{FF2B5EF4-FFF2-40B4-BE49-F238E27FC236}">
                  <a16:creationId xmlns:a16="http://schemas.microsoft.com/office/drawing/2014/main" id="{0F083D6B-7E0F-435E-9A71-02F5363F6D05}"/>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title="25% Gray Color Swatch">
              <a:extLst>
                <a:ext uri="{FF2B5EF4-FFF2-40B4-BE49-F238E27FC236}">
                  <a16:creationId xmlns:a16="http://schemas.microsoft.com/office/drawing/2014/main" id="{77FE05A6-FBA5-4433-889C-F67AF891EB98}"/>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title="60% Gray Color Swatch">
              <a:extLst>
                <a:ext uri="{FF2B5EF4-FFF2-40B4-BE49-F238E27FC236}">
                  <a16:creationId xmlns:a16="http://schemas.microsoft.com/office/drawing/2014/main" id="{FE2E32B8-0FD4-4969-B403-3D1FFF25B9D4}"/>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title="90% Gray Color Swatch">
              <a:extLst>
                <a:ext uri="{FF2B5EF4-FFF2-40B4-BE49-F238E27FC236}">
                  <a16:creationId xmlns:a16="http://schemas.microsoft.com/office/drawing/2014/main" id="{EDC8B36B-BC75-4A85-94E6-C48E4F2F68FC}"/>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7C70C45-5EA9-478E-AD1E-2FE476ECACAA}"/>
              </a:ext>
            </a:extLst>
          </p:cNvPr>
          <p:cNvSpPr txBox="1"/>
          <p:nvPr/>
        </p:nvSpPr>
        <p:spPr>
          <a:xfrm>
            <a:off x="8235821" y="1051124"/>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44" name="Rectangle 43">
            <a:extLst>
              <a:ext uri="{FF2B5EF4-FFF2-40B4-BE49-F238E27FC236}">
                <a16:creationId xmlns:a16="http://schemas.microsoft.com/office/drawing/2014/main" id="{7825E98C-9C23-4A9F-B315-0CBBCDA68DFF}"/>
              </a:ext>
            </a:extLst>
          </p:cNvPr>
          <p:cNvSpPr/>
          <p:nvPr/>
        </p:nvSpPr>
        <p:spPr>
          <a:xfrm>
            <a:off x="5151968" y="2948787"/>
            <a:ext cx="3833094" cy="838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TextBox 44">
            <a:extLst>
              <a:ext uri="{FF2B5EF4-FFF2-40B4-BE49-F238E27FC236}">
                <a16:creationId xmlns:a16="http://schemas.microsoft.com/office/drawing/2014/main" id="{0B96B214-AF0B-4109-9D08-035F971DD078}"/>
              </a:ext>
            </a:extLst>
          </p:cNvPr>
          <p:cNvSpPr txBox="1"/>
          <p:nvPr/>
        </p:nvSpPr>
        <p:spPr>
          <a:xfrm>
            <a:off x="5252542" y="3023010"/>
            <a:ext cx="3732519" cy="338554"/>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poster and makes it look “crowded”.</a:t>
            </a:r>
          </a:p>
        </p:txBody>
      </p:sp>
      <p:sp>
        <p:nvSpPr>
          <p:cNvPr id="46" name="TextBox 45">
            <a:extLst>
              <a:ext uri="{FF2B5EF4-FFF2-40B4-BE49-F238E27FC236}">
                <a16:creationId xmlns:a16="http://schemas.microsoft.com/office/drawing/2014/main" id="{5D153170-3757-472D-BC3F-85EAF40FD64D}"/>
              </a:ext>
            </a:extLst>
          </p:cNvPr>
          <p:cNvSpPr txBox="1"/>
          <p:nvPr/>
        </p:nvSpPr>
        <p:spPr>
          <a:xfrm>
            <a:off x="5119702" y="3365641"/>
            <a:ext cx="3977760" cy="46166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7" name="TextBox 46">
            <a:extLst>
              <a:ext uri="{FF2B5EF4-FFF2-40B4-BE49-F238E27FC236}">
                <a16:creationId xmlns:a16="http://schemas.microsoft.com/office/drawing/2014/main" id="{3A54F974-4DD1-4C94-8D94-B0D2B1BB433E}"/>
              </a:ext>
            </a:extLst>
          </p:cNvPr>
          <p:cNvSpPr txBox="1"/>
          <p:nvPr/>
        </p:nvSpPr>
        <p:spPr>
          <a:xfrm>
            <a:off x="5152685" y="4062831"/>
            <a:ext cx="3858184" cy="807913"/>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ISE creative services team in Room 4158 Fitts-Woolard Hall will gladly help you with the design, layout and printing of your research poster. They also offer a full line of design services like photography, videography, graphic design for the faculty, staff and students of the ISE Department.</a:t>
            </a:r>
          </a:p>
        </p:txBody>
      </p:sp>
      <p:sp>
        <p:nvSpPr>
          <p:cNvPr id="49" name="TextBox 48">
            <a:extLst>
              <a:ext uri="{FF2B5EF4-FFF2-40B4-BE49-F238E27FC236}">
                <a16:creationId xmlns:a16="http://schemas.microsoft.com/office/drawing/2014/main" id="{FC39DAF8-22AF-45E2-AE4B-16E76D6D5CAE}"/>
              </a:ext>
            </a:extLst>
          </p:cNvPr>
          <p:cNvSpPr txBox="1"/>
          <p:nvPr/>
        </p:nvSpPr>
        <p:spPr>
          <a:xfrm>
            <a:off x="155891" y="413743"/>
            <a:ext cx="1151144" cy="2469907"/>
          </a:xfrm>
          <a:prstGeom prst="rect">
            <a:avLst/>
          </a:prstGeom>
          <a:noFill/>
        </p:spPr>
        <p:txBody>
          <a:bodyPr wrap="square" rtlCol="0">
            <a:spAutoFit/>
          </a:bodyPr>
          <a:lstStyle/>
          <a:p>
            <a:pPr>
              <a:spcAft>
                <a:spcPts val="300"/>
              </a:spcAft>
            </a:pPr>
            <a:r>
              <a:rPr lang="en-US" sz="1000" b="1" dirty="0">
                <a:solidFill>
                  <a:schemeClr val="bg1"/>
                </a:solidFill>
                <a:latin typeface="Arial" panose="020B0604020202020204" pitchFamily="34" charset="0"/>
                <a:cs typeface="Arial" panose="020B0604020202020204" pitchFamily="34" charset="0"/>
              </a:rPr>
              <a:t>NEED TO CHANGE THE BACKGROUND SHAPES?</a:t>
            </a:r>
          </a:p>
          <a:p>
            <a:pPr>
              <a:spcAft>
                <a:spcPts val="300"/>
              </a:spcAft>
            </a:pPr>
            <a:r>
              <a:rPr lang="en-US" sz="800" dirty="0">
                <a:solidFill>
                  <a:schemeClr val="bg1"/>
                </a:solidFill>
                <a:latin typeface="Georgia" panose="02040502050405020303" pitchFamily="18" charset="0"/>
              </a:rPr>
              <a:t>All background shapes and logos are stored on the slide master and can be accessed by going to </a:t>
            </a:r>
            <a:r>
              <a:rPr lang="en-US" sz="800" b="1" dirty="0">
                <a:solidFill>
                  <a:schemeClr val="bg1"/>
                </a:solidFill>
                <a:latin typeface="Georgia" panose="02040502050405020303" pitchFamily="18" charset="0"/>
              </a:rPr>
              <a:t>View  &gt;&gt;  Slider Master</a:t>
            </a:r>
            <a:r>
              <a:rPr lang="en-US" sz="800" dirty="0">
                <a:solidFill>
                  <a:schemeClr val="bg1"/>
                </a:solidFill>
                <a:latin typeface="Georgia" panose="02040502050405020303" pitchFamily="18" charset="0"/>
              </a:rPr>
              <a:t> and scrolling up to the top slide in the menu on the left side of the page. When finished, simply click on </a:t>
            </a:r>
            <a:r>
              <a:rPr lang="en-US" sz="800" b="1" dirty="0">
                <a:solidFill>
                  <a:schemeClr val="bg1"/>
                </a:solidFill>
                <a:latin typeface="Georgia" panose="02040502050405020303" pitchFamily="18" charset="0"/>
              </a:rPr>
              <a:t>Close Master View</a:t>
            </a:r>
            <a:r>
              <a:rPr lang="en-US" sz="800" dirty="0">
                <a:solidFill>
                  <a:schemeClr val="bg1"/>
                </a:solidFill>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ncstate-ppt-template-16x9-horizontal-left-brick</Template>
  <TotalTime>259</TotalTime>
  <Words>501</Words>
  <Application>Microsoft Office PowerPoint</Application>
  <PresentationFormat>On-screen Show (16:9)</PresentationFormat>
  <Paragraphs>62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8</cp:revision>
  <dcterms:created xsi:type="dcterms:W3CDTF">2017-08-16T15:07:09Z</dcterms:created>
  <dcterms:modified xsi:type="dcterms:W3CDTF">2022-07-21T15:16:04Z</dcterms:modified>
</cp:coreProperties>
</file>